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Lst>
  <p:sldSz cy="5143500" cx="9144000"/>
  <p:notesSz cx="6858000" cy="9144000"/>
  <p:embeddedFontLst>
    <p:embeddedFont>
      <p:font typeface="Caveat"/>
      <p:regular r:id="rId28"/>
      <p:bold r:id="rId29"/>
    </p:embeddedFont>
    <p:embeddedFont>
      <p:font typeface="Nunito"/>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FAE53DB-8F40-4FAD-8084-A396FF167160}">
  <a:tblStyle styleId="{BFAE53DB-8F40-4FAD-8084-A396FF167160}"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Caveat-regular.fntdata"/><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Caveat-bold.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Nunito-bold.fntdata"/><Relationship Id="rId30" Type="http://schemas.openxmlformats.org/officeDocument/2006/relationships/font" Target="fonts/Nunito-regular.fntdata"/><Relationship Id="rId11" Type="http://schemas.openxmlformats.org/officeDocument/2006/relationships/slide" Target="slides/slide5.xml"/><Relationship Id="rId33" Type="http://schemas.openxmlformats.org/officeDocument/2006/relationships/font" Target="fonts/Nunito-boldItalic.fntdata"/><Relationship Id="rId10" Type="http://schemas.openxmlformats.org/officeDocument/2006/relationships/slide" Target="slides/slide4.xml"/><Relationship Id="rId32" Type="http://schemas.openxmlformats.org/officeDocument/2006/relationships/font" Target="fonts/Nunito-italic.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faa86acdcb_0_0: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52" name="Google Shape;52;g3faa86acdcb_0_0: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3faa86acdcb_0_8: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61" name="Google Shape;61;g3faa86acdcb_0_8: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3faa86acdcb_0_19: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73" name="Google Shape;73;g3faa86acdcb_0_19: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faa86acdcb_0_32: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87" name="Google Shape;87;g3faa86acdcb_0_32: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faa86acdcb_0_47: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103" name="Google Shape;103;g3faa86acdcb_0_47: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faa86acdcb_0_62: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119" name="Google Shape;119;g3faa86acdcb_0_62: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3faa86acdcb_0_77: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135" name="Google Shape;135;g3faa86acdcb_0_77: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3faa86acdcb_0_90: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149" name="Google Shape;149;g3faa86acdcb_0_90: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faa86acdcb_0_107: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167" name="Google Shape;167;g3faa86acdcb_0_107: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faa86acdcb_0_126: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187" name="Google Shape;187;g3faa86acdcb_0_126: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3faa86acdcb_0_144: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06" name="Google Shape;206;g3faa86acdcb_0_144: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3faa86acdcb_0_150: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13" name="Google Shape;213;g3faa86acdcb_0_150: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3faa86acdcb_0_163: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27" name="Google Shape;227;g3faa86acdcb_0_163: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3faa86acdcb_0_181: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46" name="Google Shape;246;g3faa86acdcb_0_181: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faa86acdcb_0_199: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65" name="Google Shape;265;g3faa86acdcb_0_199: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3faa86acdcb_0_217: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84" name="Google Shape;284;g3faa86acdcb_0_217: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3faa86acdcb_0_223: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291" name="Google Shape;291;g3faa86acdcb_0_223: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3faa86acdcb_0_236: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305" name="Google Shape;305;g3faa86acdcb_0_236: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3faa86acdcb_0_254: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324" name="Google Shape;324;g3faa86acdcb_0_254: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3faa86acdcb_0_272: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343" name="Google Shape;343;g3faa86acdcb_0_272: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3faa86acdcb_0_290:notes"/>
          <p:cNvSpPr/>
          <p:nvPr>
            <p:ph idx="2" type="sldImg"/>
          </p:nvPr>
        </p:nvSpPr>
        <p:spPr>
          <a:xfrm>
            <a:off x="345911" y="586509"/>
            <a:ext cx="5529900" cy="2932500"/>
          </a:xfrm>
          <a:custGeom>
            <a:rect b="b" l="l" r="r" t="t"/>
            <a:pathLst>
              <a:path extrusionOk="0" h="120000" w="120000">
                <a:moveTo>
                  <a:pt x="0" y="0"/>
                </a:moveTo>
                <a:lnTo>
                  <a:pt x="120000" y="0"/>
                </a:lnTo>
                <a:lnTo>
                  <a:pt x="120000" y="120000"/>
                </a:lnTo>
                <a:lnTo>
                  <a:pt x="0" y="120000"/>
                </a:lnTo>
                <a:close/>
              </a:path>
            </a:pathLst>
          </a:custGeom>
          <a:noFill/>
          <a:ln cap="flat" cmpd="sng" w="8475">
            <a:solidFill>
              <a:srgbClr val="000000"/>
            </a:solidFill>
            <a:prstDash val="solid"/>
            <a:round/>
            <a:headEnd len="sm" w="sm" type="none"/>
            <a:tailEnd len="sm" w="sm" type="none"/>
          </a:ln>
        </p:spPr>
      </p:sp>
      <p:sp>
        <p:nvSpPr>
          <p:cNvPr id="362" name="Google Shape;362;g3faa86acdcb_0_290:notes"/>
          <p:cNvSpPr txBox="1"/>
          <p:nvPr>
            <p:ph idx="1" type="body"/>
          </p:nvPr>
        </p:nvSpPr>
        <p:spPr>
          <a:xfrm>
            <a:off x="622119" y="3714558"/>
            <a:ext cx="4977000" cy="3519000"/>
          </a:xfrm>
          <a:prstGeom prst="rect">
            <a:avLst/>
          </a:prstGeom>
          <a:noFill/>
          <a:ln>
            <a:noFill/>
          </a:ln>
        </p:spPr>
        <p:txBody>
          <a:bodyPr anchorCtr="0" anchor="t" bIns="81350" lIns="81350" spcFirstLastPara="1" rIns="81350" wrap="square" tIns="81350">
            <a:noAutofit/>
          </a:bodyPr>
          <a:lstStyle/>
          <a:p>
            <a:pPr indent="0" lvl="0" marL="0" rtl="0" algn="l">
              <a:lnSpc>
                <a:spcPct val="100000"/>
              </a:lnSpc>
              <a:spcBef>
                <a:spcPts val="0"/>
              </a:spcBef>
              <a:spcAft>
                <a:spcPts val="0"/>
              </a:spcAft>
              <a:buSzPts val="10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0" l="0" r="0" t="0"/>
          <a:stretch/>
        </p:blipFill>
        <p:spPr>
          <a:xfrm>
            <a:off x="3868454" y="262652"/>
            <a:ext cx="1119392" cy="665593"/>
          </a:xfrm>
          <a:prstGeom prst="rect">
            <a:avLst/>
          </a:prstGeom>
          <a:noFill/>
          <a:ln>
            <a:noFill/>
          </a:ln>
        </p:spPr>
      </p:pic>
      <p:sp>
        <p:nvSpPr>
          <p:cNvPr id="55" name="Google Shape;55;p13"/>
          <p:cNvSpPr txBox="1"/>
          <p:nvPr/>
        </p:nvSpPr>
        <p:spPr>
          <a:xfrm>
            <a:off x="213206" y="928245"/>
            <a:ext cx="8717700" cy="1788900"/>
          </a:xfrm>
          <a:prstGeom prst="rect">
            <a:avLst/>
          </a:prstGeom>
          <a:noFill/>
          <a:ln>
            <a:noFill/>
          </a:ln>
        </p:spPr>
        <p:txBody>
          <a:bodyPr anchorCtr="0" anchor="t" bIns="72850" lIns="72850" spcFirstLastPara="1" rIns="72850" wrap="square" tIns="72850">
            <a:noAutofit/>
          </a:bodyPr>
          <a:lstStyle/>
          <a:p>
            <a:pPr indent="0" lvl="0" marL="0" marR="0" rtl="0" algn="ctr">
              <a:lnSpc>
                <a:spcPct val="115000"/>
              </a:lnSpc>
              <a:spcBef>
                <a:spcPts val="0"/>
              </a:spcBef>
              <a:spcAft>
                <a:spcPts val="0"/>
              </a:spcAft>
              <a:buClr>
                <a:srgbClr val="000000"/>
              </a:buClr>
              <a:buSzPts val="2900"/>
              <a:buFont typeface="Arial"/>
              <a:buNone/>
            </a:pPr>
            <a:r>
              <a:rPr b="1" i="0" lang="en" sz="2900" u="none" cap="none" strike="noStrike">
                <a:solidFill>
                  <a:srgbClr val="000000"/>
                </a:solidFill>
                <a:latin typeface="Nunito"/>
                <a:ea typeface="Nunito"/>
                <a:cs typeface="Nunito"/>
                <a:sym typeface="Nunito"/>
              </a:rPr>
              <a:t>Two-Year Rolling Curriculum</a:t>
            </a:r>
            <a:endParaRPr b="1" i="0" sz="600" u="none" cap="none" strike="noStrike">
              <a:solidFill>
                <a:srgbClr val="000000"/>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2900"/>
              <a:buFont typeface="Arial"/>
              <a:buNone/>
            </a:pPr>
            <a:r>
              <a:rPr b="0" i="0" lang="en" sz="2900" u="none" cap="none" strike="noStrike">
                <a:solidFill>
                  <a:srgbClr val="000000"/>
                </a:solidFill>
                <a:latin typeface="Nunito"/>
                <a:ea typeface="Nunito"/>
                <a:cs typeface="Nunito"/>
                <a:sym typeface="Nunito"/>
              </a:rPr>
              <a:t>Progression of Knowledge &amp; Skills</a:t>
            </a:r>
            <a:endParaRPr b="0" i="0" sz="2900" u="none" cap="none" strike="noStrike">
              <a:solidFill>
                <a:srgbClr val="000000"/>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b="1" i="0" lang="en" sz="3800" u="none" cap="none" strike="noStrike">
                <a:solidFill>
                  <a:srgbClr val="674EA7"/>
                </a:solidFill>
                <a:latin typeface="Nunito"/>
                <a:ea typeface="Nunito"/>
                <a:cs typeface="Nunito"/>
                <a:sym typeface="Nunito"/>
              </a:rPr>
              <a:t>Faith &amp; Belief</a:t>
            </a:r>
            <a:endParaRPr b="1" i="0" sz="38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900"/>
              <a:buFont typeface="Arial"/>
              <a:buNone/>
            </a:pPr>
            <a:r>
              <a:rPr b="0" i="0" lang="en" sz="1900" u="none" cap="none" strike="noStrike">
                <a:solidFill>
                  <a:srgbClr val="674EA7"/>
                </a:solidFill>
                <a:latin typeface="Nunito"/>
                <a:ea typeface="Nunito"/>
                <a:cs typeface="Nunito"/>
                <a:sym typeface="Nunito"/>
              </a:rPr>
              <a:t>(Religious Education)</a:t>
            </a:r>
            <a:endParaRPr b="0" i="0" sz="1900" u="none" cap="none" strike="noStrike">
              <a:solidFill>
                <a:srgbClr val="674EA7"/>
              </a:solidFill>
              <a:latin typeface="Nunito"/>
              <a:ea typeface="Nunito"/>
              <a:cs typeface="Nunito"/>
              <a:sym typeface="Nunito"/>
            </a:endParaRPr>
          </a:p>
        </p:txBody>
      </p:sp>
      <p:sp>
        <p:nvSpPr>
          <p:cNvPr id="56" name="Google Shape;56;p13"/>
          <p:cNvSpPr txBox="1"/>
          <p:nvPr/>
        </p:nvSpPr>
        <p:spPr>
          <a:xfrm>
            <a:off x="461946" y="2653682"/>
            <a:ext cx="8220000" cy="1464600"/>
          </a:xfrm>
          <a:prstGeom prst="rect">
            <a:avLst/>
          </a:prstGeom>
          <a:noFill/>
          <a:ln>
            <a:noFill/>
          </a:ln>
        </p:spPr>
        <p:txBody>
          <a:bodyPr anchorCtr="0" anchor="t" bIns="72850" lIns="72850" spcFirstLastPara="1" rIns="72850" wrap="square" tIns="72850">
            <a:noAutofit/>
          </a:bodyPr>
          <a:lstStyle/>
          <a:p>
            <a:pPr indent="0" lvl="0" marL="0" marR="0" rtl="0" algn="ctr">
              <a:lnSpc>
                <a:spcPct val="115000"/>
              </a:lnSpc>
              <a:spcBef>
                <a:spcPts val="0"/>
              </a:spcBef>
              <a:spcAft>
                <a:spcPts val="0"/>
              </a:spcAft>
              <a:buClr>
                <a:schemeClr val="dk1"/>
              </a:buClr>
              <a:buSzPts val="900"/>
              <a:buFont typeface="Arial"/>
              <a:buNone/>
            </a:pPr>
            <a:r>
              <a:t/>
            </a:r>
            <a:endParaRPr b="1" i="1" sz="1400" u="none" cap="none" strike="noStrike">
              <a:solidFill>
                <a:schemeClr val="dk1"/>
              </a:solidFill>
              <a:latin typeface="Nunito"/>
              <a:ea typeface="Nunito"/>
              <a:cs typeface="Nunito"/>
              <a:sym typeface="Nunito"/>
            </a:endParaRPr>
          </a:p>
          <a:p>
            <a:pPr indent="0" lvl="0" marL="0" marR="0" rtl="0" algn="ctr">
              <a:lnSpc>
                <a:spcPct val="115000"/>
              </a:lnSpc>
              <a:spcBef>
                <a:spcPts val="0"/>
              </a:spcBef>
              <a:spcAft>
                <a:spcPts val="0"/>
              </a:spcAft>
              <a:buClr>
                <a:schemeClr val="dk1"/>
              </a:buClr>
              <a:buSzPts val="900"/>
              <a:buFont typeface="Arial"/>
              <a:buNone/>
            </a:pPr>
            <a:r>
              <a:rPr b="0" i="1" lang="en" sz="1400" u="none" cap="none" strike="noStrike">
                <a:solidFill>
                  <a:schemeClr val="dk1"/>
                </a:solidFill>
                <a:latin typeface="Nunito"/>
                <a:ea typeface="Nunito"/>
                <a:cs typeface="Nunito"/>
                <a:sym typeface="Nunito"/>
              </a:rPr>
              <a:t>Within our loving school family, everyone is valued for being unique and learns from each other. The love of God shapes our school enabling us to grow together, developing our talents and characters through struggle and success to believe in ourselves and others. At the heart of our school is a love of learning and appreciation of the world so that all can safely flourish, surrounded by God’s love, now and on the journey ahead.</a:t>
            </a:r>
            <a:endParaRPr b="1" i="1" sz="1400" u="none" cap="none" strike="noStrike">
              <a:solidFill>
                <a:srgbClr val="000000"/>
              </a:solidFill>
              <a:latin typeface="Nunito"/>
              <a:ea typeface="Nunito"/>
              <a:cs typeface="Nunito"/>
              <a:sym typeface="Nunito"/>
            </a:endParaRPr>
          </a:p>
        </p:txBody>
      </p:sp>
      <p:sp>
        <p:nvSpPr>
          <p:cNvPr id="57" name="Google Shape;57;p13"/>
          <p:cNvSpPr txBox="1"/>
          <p:nvPr/>
        </p:nvSpPr>
        <p:spPr>
          <a:xfrm>
            <a:off x="2034181" y="4118151"/>
            <a:ext cx="5075700" cy="665700"/>
          </a:xfrm>
          <a:prstGeom prst="rect">
            <a:avLst/>
          </a:prstGeom>
          <a:noFill/>
          <a:ln>
            <a:noFill/>
          </a:ln>
        </p:spPr>
        <p:txBody>
          <a:bodyPr anchorCtr="0" anchor="t" bIns="72850" lIns="72850" spcFirstLastPara="1" rIns="72850" wrap="square" tIns="72850">
            <a:noAutofit/>
          </a:bodyPr>
          <a:lstStyle/>
          <a:p>
            <a:pPr indent="0" lvl="0" marL="0" marR="0" rtl="0" algn="ctr">
              <a:lnSpc>
                <a:spcPct val="115000"/>
              </a:lnSpc>
              <a:spcBef>
                <a:spcPts val="0"/>
              </a:spcBef>
              <a:spcAft>
                <a:spcPts val="0"/>
              </a:spcAft>
              <a:buClr>
                <a:srgbClr val="000000"/>
              </a:buClr>
              <a:buSzPts val="1900"/>
              <a:buFont typeface="Arial"/>
              <a:buNone/>
            </a:pPr>
            <a:r>
              <a:rPr b="0" i="1" lang="en" sz="1900" u="none" cap="none" strike="noStrike">
                <a:solidFill>
                  <a:srgbClr val="000000"/>
                </a:solidFill>
                <a:latin typeface="Nunito"/>
                <a:ea typeface="Nunito"/>
                <a:cs typeface="Nunito"/>
                <a:sym typeface="Nunito"/>
              </a:rPr>
              <a:t>‘</a:t>
            </a:r>
            <a:r>
              <a:rPr b="1" i="1" lang="en" sz="1900" u="none" cap="none" strike="noStrike">
                <a:solidFill>
                  <a:srgbClr val="000000"/>
                </a:solidFill>
                <a:latin typeface="Nunito"/>
                <a:ea typeface="Nunito"/>
                <a:cs typeface="Nunito"/>
                <a:sym typeface="Nunito"/>
              </a:rPr>
              <a:t>Therefore encourage one another and build each other up.</a:t>
            </a:r>
            <a:r>
              <a:rPr b="0" i="1" lang="en" sz="1900" u="none" cap="none" strike="noStrike">
                <a:solidFill>
                  <a:srgbClr val="000000"/>
                </a:solidFill>
                <a:latin typeface="Nunito"/>
                <a:ea typeface="Nunito"/>
                <a:cs typeface="Nunito"/>
                <a:sym typeface="Nunito"/>
              </a:rPr>
              <a:t>’</a:t>
            </a:r>
            <a:endParaRPr b="0" i="1" sz="1900" u="none" cap="none" strike="noStrike">
              <a:solidFill>
                <a:srgbClr val="000000"/>
              </a:solidFill>
              <a:latin typeface="Nunito"/>
              <a:ea typeface="Nunito"/>
              <a:cs typeface="Nunito"/>
              <a:sym typeface="Nunito"/>
            </a:endParaRPr>
          </a:p>
          <a:p>
            <a:pPr indent="0" lvl="0" marL="0" marR="0" rtl="0" algn="ctr">
              <a:lnSpc>
                <a:spcPct val="115000"/>
              </a:lnSpc>
              <a:spcBef>
                <a:spcPts val="0"/>
              </a:spcBef>
              <a:spcAft>
                <a:spcPts val="0"/>
              </a:spcAft>
              <a:buClr>
                <a:srgbClr val="000000"/>
              </a:buClr>
              <a:buSzPts val="1900"/>
              <a:buFont typeface="Arial"/>
              <a:buNone/>
            </a:pPr>
            <a:r>
              <a:rPr b="0" i="1" lang="en" sz="1900" u="none" cap="none" strike="noStrike">
                <a:solidFill>
                  <a:srgbClr val="000000"/>
                </a:solidFill>
                <a:latin typeface="Nunito"/>
                <a:ea typeface="Nunito"/>
                <a:cs typeface="Nunito"/>
                <a:sym typeface="Nunito"/>
              </a:rPr>
              <a:t>1 Thessalonians 5:11</a:t>
            </a:r>
            <a:endParaRPr b="0" i="0" sz="1900" u="none" cap="none" strike="noStrike">
              <a:solidFill>
                <a:srgbClr val="000000"/>
              </a:solidFill>
              <a:latin typeface="Nunito"/>
              <a:ea typeface="Nunito"/>
              <a:cs typeface="Nunito"/>
              <a:sym typeface="Nunito"/>
            </a:endParaRPr>
          </a:p>
        </p:txBody>
      </p:sp>
      <p:pic>
        <p:nvPicPr>
          <p:cNvPr id="58" name="Google Shape;58;p13"/>
          <p:cNvPicPr preferRelativeResize="0"/>
          <p:nvPr/>
        </p:nvPicPr>
        <p:blipFill rotWithShape="1">
          <a:blip r:embed="rId4">
            <a:alphaModFix/>
          </a:blip>
          <a:srcRect b="0" l="0" r="0" t="0"/>
          <a:stretch/>
        </p:blipFill>
        <p:spPr>
          <a:xfrm>
            <a:off x="391455" y="262651"/>
            <a:ext cx="844885" cy="113735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b="0" l="0" r="0" t="0"/>
          <a:stretch/>
        </p:blipFill>
        <p:spPr>
          <a:xfrm>
            <a:off x="0" y="52370"/>
            <a:ext cx="719325" cy="427707"/>
          </a:xfrm>
          <a:prstGeom prst="rect">
            <a:avLst/>
          </a:prstGeom>
          <a:noFill/>
          <a:ln>
            <a:noFill/>
          </a:ln>
        </p:spPr>
      </p:pic>
      <p:sp>
        <p:nvSpPr>
          <p:cNvPr id="64" name="Google Shape;64;p14"/>
          <p:cNvSpPr txBox="1"/>
          <p:nvPr/>
        </p:nvSpPr>
        <p:spPr>
          <a:xfrm>
            <a:off x="949827" y="52422"/>
            <a:ext cx="38667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100"/>
              <a:buFont typeface="Arial"/>
              <a:buNone/>
            </a:pPr>
            <a:r>
              <a:rPr b="1" i="0" lang="en" sz="1100" u="none" cap="none" strike="noStrike">
                <a:solidFill>
                  <a:srgbClr val="000000"/>
                </a:solidFill>
                <a:latin typeface="Nunito"/>
                <a:ea typeface="Nunito"/>
                <a:cs typeface="Nunito"/>
                <a:sym typeface="Nunito"/>
              </a:rPr>
              <a:t>Two-Year Rolling Curriculum</a:t>
            </a:r>
            <a:endParaRPr b="1" i="0" sz="11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rgbClr val="674EA7"/>
                </a:solidFill>
                <a:latin typeface="Nunito"/>
                <a:ea typeface="Nunito"/>
                <a:cs typeface="Nunito"/>
                <a:sym typeface="Nunito"/>
              </a:rPr>
              <a:t>Exploring Faith &amp; Belief with Religious Education</a:t>
            </a:r>
            <a:endParaRPr b="1" i="0" sz="1100" u="none" cap="none" strike="noStrike">
              <a:solidFill>
                <a:srgbClr val="674EA7"/>
              </a:solidFill>
              <a:latin typeface="Nunito"/>
              <a:ea typeface="Nunito"/>
              <a:cs typeface="Nunito"/>
              <a:sym typeface="Nunito"/>
            </a:endParaRPr>
          </a:p>
        </p:txBody>
      </p:sp>
      <p:sp>
        <p:nvSpPr>
          <p:cNvPr id="65" name="Google Shape;65;p14"/>
          <p:cNvSpPr txBox="1"/>
          <p:nvPr/>
        </p:nvSpPr>
        <p:spPr>
          <a:xfrm>
            <a:off x="226409" y="1751818"/>
            <a:ext cx="5427000" cy="4275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000"/>
              <a:buFont typeface="Arial"/>
              <a:buNone/>
            </a:pPr>
            <a:r>
              <a:rPr b="1" i="0" lang="en" sz="1000" u="none" cap="none" strike="noStrike">
                <a:solidFill>
                  <a:srgbClr val="FFFFFF"/>
                </a:solidFill>
                <a:latin typeface="Nunito"/>
                <a:ea typeface="Nunito"/>
                <a:cs typeface="Nunito"/>
                <a:sym typeface="Nunito"/>
              </a:rPr>
              <a:t>The Bible’s ‘Big Story’</a:t>
            </a:r>
            <a:endParaRPr b="1" i="0" sz="1000" u="none" cap="none" strike="noStrike">
              <a:solidFill>
                <a:srgbClr val="FFFFFF"/>
              </a:solidFill>
              <a:latin typeface="Nunito"/>
              <a:ea typeface="Nunito"/>
              <a:cs typeface="Nunito"/>
              <a:sym typeface="Nunito"/>
            </a:endParaRPr>
          </a:p>
        </p:txBody>
      </p:sp>
      <p:sp>
        <p:nvSpPr>
          <p:cNvPr id="66" name="Google Shape;66;p14"/>
          <p:cNvSpPr txBox="1"/>
          <p:nvPr/>
        </p:nvSpPr>
        <p:spPr>
          <a:xfrm>
            <a:off x="226409" y="2295780"/>
            <a:ext cx="5427000" cy="2744100"/>
          </a:xfrm>
          <a:prstGeom prst="rect">
            <a:avLst/>
          </a:prstGeom>
          <a:noFill/>
          <a:ln cap="flat" cmpd="sng" w="7600">
            <a:solidFill>
              <a:srgbClr val="674EA7"/>
            </a:solidFill>
            <a:prstDash val="solid"/>
            <a:round/>
            <a:headEnd len="sm" w="sm" type="none"/>
            <a:tailEnd len="sm" w="sm" type="none"/>
          </a:ln>
        </p:spPr>
        <p:txBody>
          <a:bodyPr anchorCtr="0" anchor="t" bIns="72850" lIns="129100" spcFirstLastPara="1" rIns="129100" wrap="square" tIns="72850">
            <a:noAutofit/>
          </a:bodyPr>
          <a:lstStyle/>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We follow the approach developed through the Understanding Christianity materials which is  based on the use of core concepts of Christian belief, as expressed in the Bible and lived out in the lives of Christians today. The core concepts reflect a view that the Bible tells a ‘big story’ of salvation. The approach in our Religious Education is to revisit the core concepts in each classroom on our two-year cycle, deepening children's understanding and making the links to the overall ‘big story’ or ‘salvation narrative’.</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Our teaching and learning approach enables our children to engage with a variety of Bible texts in order to explore how Christians understand the core concepts. It explores ways in which Christians might live in the light of these texts, within the Christian community and in their individual lives. It allows our children to reflect on some of the questions and puzzles that arise from the Bible, and to consider any implications or connections with their own lives and ways of understanding the world.</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T</a:t>
            </a:r>
            <a:r>
              <a:rPr b="0" i="0" lang="en" sz="900" u="none" cap="none" strike="noStrike">
                <a:solidFill>
                  <a:srgbClr val="000000"/>
                </a:solidFill>
                <a:highlight>
                  <a:srgbClr val="FFFFFF"/>
                </a:highlight>
                <a:latin typeface="Nunito"/>
                <a:ea typeface="Nunito"/>
                <a:cs typeface="Nunito"/>
                <a:sym typeface="Nunito"/>
              </a:rPr>
              <a:t>his </a:t>
            </a:r>
            <a:r>
              <a:rPr b="0" i="0" lang="en" sz="900" u="none" cap="none" strike="noStrike">
                <a:solidFill>
                  <a:srgbClr val="000000"/>
                </a:solidFill>
                <a:latin typeface="Nunito"/>
                <a:ea typeface="Nunito"/>
                <a:cs typeface="Nunito"/>
                <a:sym typeface="Nunito"/>
              </a:rPr>
              <a:t>approach, based on those materials, incorporate activities that explore Christian response to the biblical text, as well as our children’s own responses, whether they are Christian, atheist, agnostic, or from a faith or tradition other than Christianity.</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Through this exploration, we strive to ensure that our children can understand the role of Christianity in providing the foundations for the British Values that we work to promote and preserve. In particular, we examine and continually revisit the concepts of respect and tolerance so that our children will be equipped with all of the tools needed to make a positive impact on, and thrive in, a multicultural society.</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Nunito"/>
              <a:ea typeface="Nunito"/>
              <a:cs typeface="Nunito"/>
              <a:sym typeface="Nunito"/>
            </a:endParaRPr>
          </a:p>
        </p:txBody>
      </p:sp>
      <p:sp>
        <p:nvSpPr>
          <p:cNvPr id="67" name="Google Shape;67;p14"/>
          <p:cNvSpPr txBox="1"/>
          <p:nvPr/>
        </p:nvSpPr>
        <p:spPr>
          <a:xfrm>
            <a:off x="5780521" y="1768316"/>
            <a:ext cx="3137100" cy="4275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000"/>
              <a:buFont typeface="Arial"/>
              <a:buNone/>
            </a:pPr>
            <a:r>
              <a:rPr b="1" i="0" lang="en" sz="1000" u="none" cap="none" strike="noStrike">
                <a:solidFill>
                  <a:srgbClr val="FFFFFF"/>
                </a:solidFill>
                <a:latin typeface="Nunito"/>
                <a:ea typeface="Nunito"/>
                <a:cs typeface="Nunito"/>
                <a:sym typeface="Nunito"/>
              </a:rPr>
              <a:t>A Melting Pot of Faiths &amp; Beliefs</a:t>
            </a:r>
            <a:endParaRPr b="1" i="0" sz="1000" u="none" cap="none" strike="noStrike">
              <a:solidFill>
                <a:srgbClr val="FFFFFF"/>
              </a:solidFill>
              <a:latin typeface="Nunito"/>
              <a:ea typeface="Nunito"/>
              <a:cs typeface="Nunito"/>
              <a:sym typeface="Nunito"/>
            </a:endParaRPr>
          </a:p>
        </p:txBody>
      </p:sp>
      <p:sp>
        <p:nvSpPr>
          <p:cNvPr id="68" name="Google Shape;68;p14"/>
          <p:cNvSpPr txBox="1"/>
          <p:nvPr/>
        </p:nvSpPr>
        <p:spPr>
          <a:xfrm>
            <a:off x="5780521" y="2295780"/>
            <a:ext cx="3137100" cy="2744100"/>
          </a:xfrm>
          <a:prstGeom prst="rect">
            <a:avLst/>
          </a:prstGeom>
          <a:noFill/>
          <a:ln cap="flat" cmpd="sng" w="7600">
            <a:solidFill>
              <a:srgbClr val="674EA7"/>
            </a:solidFill>
            <a:prstDash val="solid"/>
            <a:round/>
            <a:headEnd len="sm" w="sm" type="none"/>
            <a:tailEnd len="sm" w="sm" type="none"/>
          </a:ln>
        </p:spPr>
        <p:txBody>
          <a:bodyPr anchorCtr="0" anchor="t" bIns="72850" lIns="129100" spcFirstLastPara="1" rIns="129100" wrap="square" tIns="72850">
            <a:noAutofit/>
          </a:bodyPr>
          <a:lstStyle/>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Our children are given opportunities to explore the fact that religious traditions of Great Britain are, in</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the main,  Christian but that they are also diverse and include other faiths, such as Buddhism, Hinduism, Islam, Judaism and Sikhism, as well as non-religious beliefs, such as atheism and humanism.</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500"/>
              <a:buFont typeface="Arial"/>
              <a:buNone/>
            </a:pPr>
            <a:r>
              <a:t/>
            </a:r>
            <a:endParaRPr b="0" i="0" sz="5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We strive to reveal that although, at first glance, the different faiths and views of the world may seem incompatible, a deeper understanding of each of these reveals that there is more that unites followers than divides.</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600"/>
              <a:buFont typeface="Arial"/>
              <a:buNone/>
            </a:pPr>
            <a:r>
              <a:t/>
            </a:r>
            <a:endParaRPr b="0" i="0" sz="6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Our pupils are also exposed to contemporary and traditional philosophical and ethical studies, looking at current real world issues. Where inequality or intolerance exists around the world, we guide our children to explore how faith and belief can contribute to finding resolutions and can seek out justice. We strive for an international outlook and work to support the charitable efforts of hardworking charities regardless of from which traditions they are drawn.</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Nunito"/>
              <a:ea typeface="Nunito"/>
              <a:cs typeface="Nunito"/>
              <a:sym typeface="Nunito"/>
            </a:endParaRPr>
          </a:p>
        </p:txBody>
      </p:sp>
      <p:sp>
        <p:nvSpPr>
          <p:cNvPr id="69" name="Google Shape;69;p14"/>
          <p:cNvSpPr txBox="1"/>
          <p:nvPr/>
        </p:nvSpPr>
        <p:spPr>
          <a:xfrm>
            <a:off x="226430" y="649520"/>
            <a:ext cx="8691300" cy="984000"/>
          </a:xfrm>
          <a:prstGeom prst="rect">
            <a:avLst/>
          </a:prstGeom>
          <a:noFill/>
          <a:ln cap="flat" cmpd="sng" w="7600">
            <a:solidFill>
              <a:srgbClr val="674EA7"/>
            </a:solidFill>
            <a:prstDash val="solid"/>
            <a:round/>
            <a:headEnd len="sm" w="sm" type="none"/>
            <a:tailEnd len="sm" w="sm" type="none"/>
          </a:ln>
        </p:spPr>
        <p:txBody>
          <a:bodyPr anchorCtr="0" anchor="t" bIns="72850" lIns="129100" spcFirstLastPara="1" rIns="129100" wrap="square" tIns="72850">
            <a:noAutofit/>
          </a:bodyPr>
          <a:lstStyle/>
          <a:p>
            <a:pPr indent="0" lvl="0" marL="0" marR="0" rtl="0" algn="just">
              <a:lnSpc>
                <a:spcPct val="100000"/>
              </a:lnSpc>
              <a:spcBef>
                <a:spcPts val="0"/>
              </a:spcBef>
              <a:spcAft>
                <a:spcPts val="0"/>
              </a:spcAft>
              <a:buClr>
                <a:srgbClr val="000000"/>
              </a:buClr>
              <a:buSzPts val="900"/>
              <a:buFont typeface="Arial"/>
              <a:buNone/>
            </a:pPr>
            <a:r>
              <a:rPr b="0" i="0" lang="en" sz="900" u="none" cap="none" strike="noStrike">
                <a:solidFill>
                  <a:srgbClr val="000000"/>
                </a:solidFill>
                <a:latin typeface="Nunito"/>
                <a:ea typeface="Nunito"/>
                <a:cs typeface="Nunito"/>
                <a:sym typeface="Nunito"/>
              </a:rPr>
              <a:t>At St. Mary’s, we place Religious Education at the heart of our carefully balanced curriculum. As a school rooted in our Christian traditions, we enable our children to know about and understand Christianity as a living world faith, both by exploring core theological concepts and by understanding the role that Christian values have in bringing peace and reconciliation to aspects of our society and areas of the wider world. Through connected and interweaving units of work, derived from The National Society’s </a:t>
            </a:r>
            <a:r>
              <a:rPr b="0" i="1" lang="en" sz="900" u="none" cap="none" strike="noStrike">
                <a:solidFill>
                  <a:srgbClr val="000000"/>
                </a:solidFill>
                <a:latin typeface="Nunito"/>
                <a:ea typeface="Nunito"/>
                <a:cs typeface="Nunito"/>
                <a:sym typeface="Nunito"/>
              </a:rPr>
              <a:t>Understanding Christianity</a:t>
            </a:r>
            <a:r>
              <a:rPr b="0" i="0" lang="en" sz="900" u="none" cap="none" strike="noStrike">
                <a:solidFill>
                  <a:srgbClr val="000000"/>
                </a:solidFill>
                <a:latin typeface="Nunito"/>
                <a:ea typeface="Nunito"/>
                <a:cs typeface="Nunito"/>
                <a:sym typeface="Nunito"/>
              </a:rPr>
              <a:t> materials and the Leicestershire Agreed Syllabus </a:t>
            </a:r>
            <a:r>
              <a:rPr b="0" i="1" lang="en" sz="900" u="none" cap="none" strike="noStrike">
                <a:solidFill>
                  <a:srgbClr val="000000"/>
                </a:solidFill>
                <a:latin typeface="Nunito"/>
                <a:ea typeface="Nunito"/>
                <a:cs typeface="Nunito"/>
                <a:sym typeface="Nunito"/>
              </a:rPr>
              <a:t>Religious Literacy for All</a:t>
            </a:r>
            <a:r>
              <a:rPr b="0" i="0" lang="en" sz="900" u="none" cap="none" strike="noStrike">
                <a:solidFill>
                  <a:srgbClr val="000000"/>
                </a:solidFill>
                <a:latin typeface="Nunito"/>
                <a:ea typeface="Nunito"/>
                <a:cs typeface="Nunito"/>
                <a:sym typeface="Nunito"/>
              </a:rPr>
              <a:t>, our teaching enables our children to develop knowledge and skills in making sense of biblical texts and understanding their impact on  the lives of Christians. We appreciate that our children are drawn from backgrounds in all faiths, and in none, so we work to develop our children’s abilities to connect, critically reflect upon, evaluate and apply their learning to their own growing understanding of faith and belief, of themselves, of the world and the human experience.</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t/>
            </a:r>
            <a:endParaRPr b="0" i="0" sz="900" u="none" cap="none" strike="noStrike">
              <a:solidFill>
                <a:srgbClr val="000000"/>
              </a:solidFill>
              <a:latin typeface="Nunito"/>
              <a:ea typeface="Nunito"/>
              <a:cs typeface="Nunito"/>
              <a:sym typeface="Nunito"/>
            </a:endParaRPr>
          </a:p>
          <a:p>
            <a:pPr indent="0" lvl="0" marL="0" marR="0" rtl="0" algn="just">
              <a:lnSpc>
                <a:spcPct val="100000"/>
              </a:lnSpc>
              <a:spcBef>
                <a:spcPts val="0"/>
              </a:spcBef>
              <a:spcAft>
                <a:spcPts val="0"/>
              </a:spcAft>
              <a:buClr>
                <a:srgbClr val="000000"/>
              </a:buClr>
              <a:buSzPts val="900"/>
              <a:buFont typeface="Arial"/>
              <a:buNone/>
            </a:pPr>
            <a:r>
              <a:t/>
            </a:r>
            <a:endParaRPr b="0" i="0" sz="900" u="none" cap="none" strike="noStrike">
              <a:solidFill>
                <a:srgbClr val="000000"/>
              </a:solidFill>
              <a:latin typeface="Nunito"/>
              <a:ea typeface="Nunito"/>
              <a:cs typeface="Nunito"/>
              <a:sym typeface="Nunito"/>
            </a:endParaRPr>
          </a:p>
        </p:txBody>
      </p:sp>
      <p:sp>
        <p:nvSpPr>
          <p:cNvPr id="70" name="Google Shape;70;p14"/>
          <p:cNvSpPr txBox="1"/>
          <p:nvPr/>
        </p:nvSpPr>
        <p:spPr>
          <a:xfrm>
            <a:off x="4816528" y="52422"/>
            <a:ext cx="4101300" cy="427500"/>
          </a:xfrm>
          <a:prstGeom prst="rect">
            <a:avLst/>
          </a:prstGeom>
          <a:noFill/>
          <a:ln>
            <a:noFill/>
          </a:ln>
        </p:spPr>
        <p:txBody>
          <a:bodyPr anchorCtr="0" anchor="t" bIns="72850" lIns="72850" spcFirstLastPara="1" rIns="72850" wrap="square" tIns="72850">
            <a:noAutofit/>
          </a:bodyPr>
          <a:lstStyle/>
          <a:p>
            <a:pPr indent="0" lvl="0" marL="0" marR="0" rtl="0" algn="r">
              <a:lnSpc>
                <a:spcPct val="100000"/>
              </a:lnSpc>
              <a:spcBef>
                <a:spcPts val="0"/>
              </a:spcBef>
              <a:spcAft>
                <a:spcPts val="0"/>
              </a:spcAft>
              <a:buClr>
                <a:srgbClr val="000000"/>
              </a:buClr>
              <a:buSzPts val="1100"/>
              <a:buFont typeface="Arial"/>
              <a:buNone/>
            </a:pPr>
            <a:r>
              <a:rPr b="0" i="0" lang="en" sz="1100" u="none" cap="none" strike="noStrike">
                <a:solidFill>
                  <a:srgbClr val="674EA7"/>
                </a:solidFill>
                <a:latin typeface="Caveat"/>
                <a:ea typeface="Caveat"/>
                <a:cs typeface="Caveat"/>
                <a:sym typeface="Caveat"/>
              </a:rPr>
              <a:t>“Faith is taking the first step, even when you don’t see the whole staircase.’”   Dr. Martin Luther King</a:t>
            </a:r>
            <a:endParaRPr b="0" i="0" sz="1100" u="none" cap="none" strike="noStrike">
              <a:solidFill>
                <a:srgbClr val="674EA7"/>
              </a:solidFill>
              <a:latin typeface="Caveat"/>
              <a:ea typeface="Caveat"/>
              <a:cs typeface="Caveat"/>
              <a:sym typeface="Caveat"/>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5"/>
          <p:cNvSpPr txBox="1"/>
          <p:nvPr/>
        </p:nvSpPr>
        <p:spPr>
          <a:xfrm>
            <a:off x="358551" y="1645368"/>
            <a:ext cx="8427000" cy="1467000"/>
          </a:xfrm>
          <a:prstGeom prst="rect">
            <a:avLst/>
          </a:prstGeom>
          <a:noFill/>
          <a:ln>
            <a:noFill/>
          </a:ln>
        </p:spPr>
        <p:txBody>
          <a:bodyPr anchorCtr="0" anchor="t"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0" i="0" lang="en" sz="5700" u="none" cap="none" strike="noStrike">
                <a:solidFill>
                  <a:srgbClr val="674EA7"/>
                </a:solidFill>
                <a:latin typeface="Nunito"/>
                <a:ea typeface="Nunito"/>
                <a:cs typeface="Nunito"/>
                <a:sym typeface="Nunito"/>
              </a:rPr>
              <a:t>Faith &amp; Belief</a:t>
            </a:r>
            <a:endParaRPr b="0" i="0" sz="45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4500"/>
              <a:buFont typeface="Arial"/>
              <a:buNone/>
            </a:pPr>
            <a:r>
              <a:rPr b="0" i="0" lang="en" sz="4500" u="none" cap="none" strike="noStrike">
                <a:solidFill>
                  <a:srgbClr val="660000"/>
                </a:solidFill>
                <a:latin typeface="Nunito"/>
                <a:ea typeface="Nunito"/>
                <a:cs typeface="Nunito"/>
                <a:sym typeface="Nunito"/>
              </a:rPr>
              <a:t>Early Years Foundation Stage</a:t>
            </a:r>
            <a:endParaRPr b="0" i="0" sz="4500" u="none" cap="none" strike="noStrike">
              <a:solidFill>
                <a:srgbClr val="660000"/>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t/>
            </a:r>
            <a:endParaRPr b="0" i="0" sz="5700" u="none" cap="none" strike="noStrike">
              <a:solidFill>
                <a:srgbClr val="274E13"/>
              </a:solidFill>
              <a:latin typeface="Nunito"/>
              <a:ea typeface="Nunito"/>
              <a:cs typeface="Nunito"/>
              <a:sym typeface="Nunito"/>
            </a:endParaRPr>
          </a:p>
        </p:txBody>
      </p:sp>
      <p:sp>
        <p:nvSpPr>
          <p:cNvPr id="76" name="Google Shape;76;p15"/>
          <p:cNvSpPr/>
          <p:nvPr/>
        </p:nvSpPr>
        <p:spPr>
          <a:xfrm>
            <a:off x="1956634" y="3204423"/>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rPr>
              <a:t>Beech</a:t>
            </a:r>
            <a:endParaRPr b="1" i="0" sz="1100" u="none" cap="none" strike="noStrike">
              <a:solidFill>
                <a:srgbClr val="7F6000"/>
              </a:solidFill>
            </a:endParaRPr>
          </a:p>
        </p:txBody>
      </p:sp>
      <p:sp>
        <p:nvSpPr>
          <p:cNvPr id="77" name="Google Shape;77;p15"/>
          <p:cNvSpPr/>
          <p:nvPr/>
        </p:nvSpPr>
        <p:spPr>
          <a:xfrm>
            <a:off x="3404028" y="3204423"/>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B7B7B7"/>
                </a:solidFill>
                <a:latin typeface="Arial"/>
                <a:ea typeface="Arial"/>
                <a:cs typeface="Arial"/>
                <a:sym typeface="Arial"/>
              </a:rPr>
              <a:t>Willow</a:t>
            </a:r>
            <a:endParaRPr b="1" i="0" sz="1100" u="none" cap="none" strike="noStrike">
              <a:solidFill>
                <a:srgbClr val="B7B7B7"/>
              </a:solidFill>
              <a:latin typeface="Arial"/>
              <a:ea typeface="Arial"/>
              <a:cs typeface="Arial"/>
              <a:sym typeface="Arial"/>
            </a:endParaRPr>
          </a:p>
        </p:txBody>
      </p:sp>
      <p:sp>
        <p:nvSpPr>
          <p:cNvPr id="78" name="Google Shape;78;p15"/>
          <p:cNvSpPr/>
          <p:nvPr/>
        </p:nvSpPr>
        <p:spPr>
          <a:xfrm>
            <a:off x="4851432" y="3204423"/>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79" name="Google Shape;79;p15"/>
          <p:cNvSpPr/>
          <p:nvPr/>
        </p:nvSpPr>
        <p:spPr>
          <a:xfrm>
            <a:off x="6283219" y="3204423"/>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80" name="Google Shape;80;p15"/>
          <p:cNvCxnSpPr>
            <a:stCxn id="76" idx="3"/>
            <a:endCxn id="77" idx="1"/>
          </p:cNvCxnSpPr>
          <p:nvPr/>
        </p:nvCxnSpPr>
        <p:spPr>
          <a:xfrm>
            <a:off x="2860834" y="3351273"/>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81" name="Google Shape;81;p15"/>
          <p:cNvCxnSpPr>
            <a:stCxn id="77" idx="3"/>
            <a:endCxn id="78" idx="1"/>
          </p:cNvCxnSpPr>
          <p:nvPr/>
        </p:nvCxnSpPr>
        <p:spPr>
          <a:xfrm>
            <a:off x="4308228" y="3351273"/>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82" name="Google Shape;82;p15"/>
          <p:cNvCxnSpPr>
            <a:stCxn id="78" idx="3"/>
            <a:endCxn id="79" idx="1"/>
          </p:cNvCxnSpPr>
          <p:nvPr/>
        </p:nvCxnSpPr>
        <p:spPr>
          <a:xfrm>
            <a:off x="5755632" y="3351273"/>
            <a:ext cx="527700" cy="0"/>
          </a:xfrm>
          <a:prstGeom prst="straightConnector1">
            <a:avLst/>
          </a:prstGeom>
          <a:noFill/>
          <a:ln cap="flat" cmpd="sng" w="30375">
            <a:solidFill>
              <a:srgbClr val="B7B7B7"/>
            </a:solidFill>
            <a:prstDash val="solid"/>
            <a:round/>
            <a:headEnd len="sm" w="sm" type="none"/>
            <a:tailEnd len="med" w="med" type="triangle"/>
          </a:ln>
        </p:spPr>
      </p:cxnSp>
      <p:pic>
        <p:nvPicPr>
          <p:cNvPr id="83" name="Google Shape;83;p15"/>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84" name="Google Shape;84;p15"/>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chemeClr val="dk1"/>
                </a:solidFill>
                <a:latin typeface="Nunito"/>
                <a:ea typeface="Nunito"/>
                <a:cs typeface="Nunito"/>
                <a:sym typeface="Nunito"/>
              </a:rPr>
              <a:t>One-Year Differentiated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6"/>
          <p:cNvSpPr txBox="1"/>
          <p:nvPr/>
        </p:nvSpPr>
        <p:spPr>
          <a:xfrm>
            <a:off x="161658" y="1586831"/>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EYFS</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p:txBody>
      </p:sp>
      <p:sp>
        <p:nvSpPr>
          <p:cNvPr id="90" name="Google Shape;90;p16"/>
          <p:cNvSpPr txBox="1"/>
          <p:nvPr/>
        </p:nvSpPr>
        <p:spPr>
          <a:xfrm>
            <a:off x="5082523" y="1586831"/>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i="0" sz="300" u="none" cap="none" strike="noStrike">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(F2) Why is Christmas special for</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Christians?</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800" u="none" cap="none" strike="noStrike">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000">
                <a:solidFill>
                  <a:schemeClr val="dk1"/>
                </a:solidFill>
                <a:latin typeface="Nunito"/>
                <a:ea typeface="Nunito"/>
                <a:cs typeface="Nunito"/>
                <a:sym typeface="Nunito"/>
              </a:rPr>
              <a:t>Our children: talk about people who are special to them; say what makes their family and friends special to them; recall simply what happens at a traditional Christian festival (Christmas); begin to recognise the word ‘incarnation’ as describing the belief that God came to Earth as Jesus; and retell religious stories, making connections with personal experiences.</a:t>
            </a:r>
            <a:endParaRPr b="0" i="0" sz="1000" u="none" cap="none" strike="noStrike">
              <a:solidFill>
                <a:srgbClr val="000000"/>
              </a:solidFill>
              <a:latin typeface="Nunito"/>
              <a:ea typeface="Nunito"/>
              <a:cs typeface="Nunito"/>
              <a:sym typeface="Nunito"/>
            </a:endParaRPr>
          </a:p>
        </p:txBody>
      </p:sp>
      <p:pic>
        <p:nvPicPr>
          <p:cNvPr id="91" name="Google Shape;91;p16"/>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92" name="Google Shape;92;p16"/>
          <p:cNvSpPr txBox="1"/>
          <p:nvPr/>
        </p:nvSpPr>
        <p:spPr>
          <a:xfrm>
            <a:off x="787614" y="69584"/>
            <a:ext cx="2772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chemeClr val="dk1"/>
                </a:solidFill>
                <a:latin typeface="Nunito"/>
                <a:ea typeface="Nunito"/>
                <a:cs typeface="Nunito"/>
                <a:sym typeface="Nunito"/>
              </a:rPr>
              <a:t>One-Year Differentiated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93" name="Google Shape;93;p16"/>
          <p:cNvSpPr/>
          <p:nvPr/>
        </p:nvSpPr>
        <p:spPr>
          <a:xfrm>
            <a:off x="3624995"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rPr>
              <a:t>Beech</a:t>
            </a:r>
            <a:endParaRPr b="1" i="0" sz="1100" u="none" cap="none" strike="noStrike">
              <a:solidFill>
                <a:srgbClr val="7F6000"/>
              </a:solidFill>
            </a:endParaRPr>
          </a:p>
        </p:txBody>
      </p:sp>
      <p:sp>
        <p:nvSpPr>
          <p:cNvPr id="94" name="Google Shape;94;p16"/>
          <p:cNvSpPr/>
          <p:nvPr/>
        </p:nvSpPr>
        <p:spPr>
          <a:xfrm>
            <a:off x="50723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B7B7B7"/>
                </a:solidFill>
                <a:latin typeface="Arial"/>
                <a:ea typeface="Arial"/>
                <a:cs typeface="Arial"/>
                <a:sym typeface="Arial"/>
              </a:rPr>
              <a:t>Willow</a:t>
            </a:r>
            <a:endParaRPr b="1" i="0" sz="1100" u="none" cap="none" strike="noStrike">
              <a:solidFill>
                <a:srgbClr val="B7B7B7"/>
              </a:solidFill>
              <a:latin typeface="Arial"/>
              <a:ea typeface="Arial"/>
              <a:cs typeface="Arial"/>
              <a:sym typeface="Arial"/>
            </a:endParaRPr>
          </a:p>
        </p:txBody>
      </p:sp>
      <p:sp>
        <p:nvSpPr>
          <p:cNvPr id="95" name="Google Shape;95;p16"/>
          <p:cNvSpPr/>
          <p:nvPr/>
        </p:nvSpPr>
        <p:spPr>
          <a:xfrm>
            <a:off x="6519794"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96" name="Google Shape;96;p16"/>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97" name="Google Shape;97;p16"/>
          <p:cNvCxnSpPr>
            <a:stCxn id="93" idx="3"/>
            <a:endCxn id="94"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98" name="Google Shape;98;p16"/>
          <p:cNvCxnSpPr>
            <a:stCxn id="94" idx="3"/>
            <a:endCxn id="95"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99" name="Google Shape;99;p16"/>
          <p:cNvCxnSpPr>
            <a:stCxn id="95" idx="3"/>
            <a:endCxn id="96"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100" name="Google Shape;100;p16"/>
          <p:cNvSpPr txBox="1"/>
          <p:nvPr/>
        </p:nvSpPr>
        <p:spPr>
          <a:xfrm>
            <a:off x="1001002" y="1586727"/>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latin typeface="Nunito"/>
              <a:ea typeface="Nunito"/>
              <a:cs typeface="Nunito"/>
              <a:sym typeface="Nunito"/>
            </a:endParaRPr>
          </a:p>
          <a:p>
            <a:pPr indent="0" lvl="0" marL="0" marR="0" rtl="0" algn="ctr">
              <a:lnSpc>
                <a:spcPct val="100000"/>
              </a:lnSpc>
              <a:spcBef>
                <a:spcPts val="0"/>
              </a:spcBef>
              <a:spcAft>
                <a:spcPts val="0"/>
              </a:spcAft>
              <a:buClr>
                <a:srgbClr val="000000"/>
              </a:buClr>
              <a:buSzPts val="300"/>
              <a:buFont typeface="Arial"/>
              <a:buNone/>
            </a:pPr>
            <a:r>
              <a:t/>
            </a:r>
            <a:endParaRPr b="1" i="0" sz="300" u="none" cap="none" strike="noStrike">
              <a:solidFill>
                <a:srgbClr val="000000"/>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(F1) Why is the word ‘God’ special to Christians?</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000">
                <a:solidFill>
                  <a:schemeClr val="dk1"/>
                </a:solidFill>
                <a:latin typeface="Nunito"/>
                <a:ea typeface="Nunito"/>
                <a:cs typeface="Nunito"/>
                <a:sym typeface="Nunito"/>
              </a:rPr>
              <a:t>Our children: talk about things they find interesting, puzzling or wonderful and also about their own experiences and feelings about the world; retell stories, talking about what they say about the world, God, human beings; think about the wonders of the natural world, expressing ideas and feelings; say how and when Christians like to thank their Creator; and talk about what people do to mess up the world and what they do to look after it.</a:t>
            </a:r>
            <a:endParaRPr b="0" i="0" sz="1300" u="none" cap="none" strike="noStrike">
              <a:solidFill>
                <a:srgbClr val="000000"/>
              </a:solidFill>
              <a:latin typeface="Nunito"/>
              <a:ea typeface="Nunito"/>
              <a:cs typeface="Nunito"/>
              <a:sym typeface="Nuni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7"/>
          <p:cNvSpPr txBox="1"/>
          <p:nvPr/>
        </p:nvSpPr>
        <p:spPr>
          <a:xfrm>
            <a:off x="161658" y="1586831"/>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EYFS</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sp>
        <p:nvSpPr>
          <p:cNvPr id="106" name="Google Shape;106;p17"/>
          <p:cNvSpPr txBox="1"/>
          <p:nvPr/>
        </p:nvSpPr>
        <p:spPr>
          <a:xfrm>
            <a:off x="5082523" y="1586831"/>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i="0" sz="300" u="none" cap="none" strike="noStrike">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(F3) Why is Easter special to</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Christians?</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800" u="none" cap="none" strike="noStrike">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000">
                <a:solidFill>
                  <a:schemeClr val="dk1"/>
                </a:solidFill>
                <a:latin typeface="Nunito"/>
                <a:ea typeface="Nunito"/>
                <a:cs typeface="Nunito"/>
                <a:sym typeface="Nunito"/>
              </a:rPr>
              <a:t>Our children: recognise and retell stories connected with celebration of Easter; say why Easter is a special time for Christians; talk about ideas of new life in nature; Recognise some symbols Christians use during Holy Week, e.g. palm leaves, cross, eggs, etc., and make connections with signs of new life in nature; and talk about some ways Christians remember these stories at Easter.</a:t>
            </a:r>
            <a:endParaRPr b="0" i="0" sz="1000" u="none" cap="none" strike="noStrike">
              <a:solidFill>
                <a:srgbClr val="000000"/>
              </a:solidFill>
              <a:latin typeface="Nunito"/>
              <a:ea typeface="Nunito"/>
              <a:cs typeface="Nunito"/>
              <a:sym typeface="Nunito"/>
            </a:endParaRPr>
          </a:p>
        </p:txBody>
      </p:sp>
      <p:pic>
        <p:nvPicPr>
          <p:cNvPr id="107" name="Google Shape;107;p17"/>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108" name="Google Shape;108;p17"/>
          <p:cNvSpPr txBox="1"/>
          <p:nvPr/>
        </p:nvSpPr>
        <p:spPr>
          <a:xfrm>
            <a:off x="787614" y="69584"/>
            <a:ext cx="2772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chemeClr val="dk1"/>
                </a:solidFill>
                <a:latin typeface="Nunito"/>
                <a:ea typeface="Nunito"/>
                <a:cs typeface="Nunito"/>
                <a:sym typeface="Nunito"/>
              </a:rPr>
              <a:t>One-Year Differentiated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109" name="Google Shape;109;p17"/>
          <p:cNvSpPr/>
          <p:nvPr/>
        </p:nvSpPr>
        <p:spPr>
          <a:xfrm>
            <a:off x="3624995"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rPr>
              <a:t>Beech</a:t>
            </a:r>
            <a:endParaRPr b="1" i="0" sz="1100" u="none" cap="none" strike="noStrike">
              <a:solidFill>
                <a:srgbClr val="7F6000"/>
              </a:solidFill>
            </a:endParaRPr>
          </a:p>
        </p:txBody>
      </p:sp>
      <p:sp>
        <p:nvSpPr>
          <p:cNvPr id="110" name="Google Shape;110;p17"/>
          <p:cNvSpPr/>
          <p:nvPr/>
        </p:nvSpPr>
        <p:spPr>
          <a:xfrm>
            <a:off x="50723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B7B7B7"/>
                </a:solidFill>
                <a:latin typeface="Arial"/>
                <a:ea typeface="Arial"/>
                <a:cs typeface="Arial"/>
                <a:sym typeface="Arial"/>
              </a:rPr>
              <a:t>Willow</a:t>
            </a:r>
            <a:endParaRPr b="1" i="0" sz="1100" u="none" cap="none" strike="noStrike">
              <a:solidFill>
                <a:srgbClr val="B7B7B7"/>
              </a:solidFill>
              <a:latin typeface="Arial"/>
              <a:ea typeface="Arial"/>
              <a:cs typeface="Arial"/>
              <a:sym typeface="Arial"/>
            </a:endParaRPr>
          </a:p>
        </p:txBody>
      </p:sp>
      <p:sp>
        <p:nvSpPr>
          <p:cNvPr id="111" name="Google Shape;111;p17"/>
          <p:cNvSpPr/>
          <p:nvPr/>
        </p:nvSpPr>
        <p:spPr>
          <a:xfrm>
            <a:off x="6519794"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112" name="Google Shape;112;p17"/>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113" name="Google Shape;113;p17"/>
          <p:cNvCxnSpPr>
            <a:stCxn id="109" idx="3"/>
            <a:endCxn id="110"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14" name="Google Shape;114;p17"/>
          <p:cNvCxnSpPr>
            <a:stCxn id="110" idx="3"/>
            <a:endCxn id="111"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15" name="Google Shape;115;p17"/>
          <p:cNvCxnSpPr>
            <a:stCxn id="111" idx="3"/>
            <a:endCxn id="112"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116" name="Google Shape;116;p17"/>
          <p:cNvSpPr txBox="1"/>
          <p:nvPr/>
        </p:nvSpPr>
        <p:spPr>
          <a:xfrm>
            <a:off x="1044158" y="1586831"/>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300"/>
              <a:buFont typeface="Arial"/>
              <a:buNone/>
            </a:pPr>
            <a:r>
              <a:rPr b="1" lang="en" sz="1300">
                <a:latin typeface="Nunito"/>
                <a:ea typeface="Nunito"/>
                <a:cs typeface="Nunito"/>
                <a:sym typeface="Nunito"/>
              </a:rPr>
              <a:t>Leicestershire Agreed Syllabus (2026-2031)</a:t>
            </a:r>
            <a:endParaRPr b="1" i="1" sz="1300" u="none" cap="none" strike="noStrike">
              <a:solidFill>
                <a:srgbClr val="000000"/>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300"/>
              <a:buFont typeface="Arial"/>
              <a:buNone/>
            </a:pPr>
            <a:r>
              <a:t/>
            </a:r>
            <a:endParaRPr b="1" i="0" sz="300" u="none" cap="none" strike="noStrike">
              <a:solidFill>
                <a:srgbClr val="000000"/>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(F4) Being special: where do we</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belong?</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rPr b="0" i="0" lang="en" sz="1000" u="none" cap="none" strike="noStrike">
                <a:solidFill>
                  <a:srgbClr val="000000"/>
                </a:solidFill>
                <a:latin typeface="Nunito"/>
                <a:ea typeface="Nunito"/>
                <a:cs typeface="Nunito"/>
                <a:sym typeface="Nunito"/>
              </a:rPr>
              <a:t>Our children: </a:t>
            </a:r>
            <a:r>
              <a:rPr lang="en" sz="1000">
                <a:latin typeface="Nunito"/>
                <a:ea typeface="Nunito"/>
                <a:cs typeface="Nunito"/>
                <a:sym typeface="Nunito"/>
              </a:rPr>
              <a:t>retell religious stories making connections with personal experiences; share and record occasions when things have happened in their lives that made them feel special; recall simply what happens at a traditional Christian infant baptism and dedication; and recall simply what happens when a baby is welcomed into a religion other than Christianity.</a:t>
            </a:r>
            <a:endParaRPr b="0" i="0" sz="1000" u="none" cap="none" strike="noStrike">
              <a:solidFill>
                <a:srgbClr val="000000"/>
              </a:solidFill>
              <a:latin typeface="Nunito"/>
              <a:ea typeface="Nunito"/>
              <a:cs typeface="Nunito"/>
              <a:sym typeface="Nuni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8"/>
          <p:cNvSpPr txBox="1"/>
          <p:nvPr/>
        </p:nvSpPr>
        <p:spPr>
          <a:xfrm>
            <a:off x="161658" y="1586831"/>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EYFS</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sp>
        <p:nvSpPr>
          <p:cNvPr id="122" name="Google Shape;122;p18"/>
          <p:cNvSpPr txBox="1"/>
          <p:nvPr/>
        </p:nvSpPr>
        <p:spPr>
          <a:xfrm>
            <a:off x="5082523" y="1586831"/>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i="0" sz="300" u="none" cap="none" strike="noStrike">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(F6) What stories are special</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and why?</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800" u="none" cap="none" strike="noStrike">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000">
                <a:solidFill>
                  <a:schemeClr val="dk1"/>
                </a:solidFill>
                <a:latin typeface="Nunito"/>
                <a:ea typeface="Nunito"/>
                <a:cs typeface="Nunito"/>
                <a:sym typeface="Nunito"/>
              </a:rPr>
              <a:t>Our children: talk about some religious stories; Recognise some religious words, e.g. about God; identify some of their own feelings in the stories they hear; identify a sacred text e.g. Bible, Torah; and talk about some of the things these stories teach believers (for example, what Jesus teaches about being friends with the friendless in the story of Zacchaeus; what Jesus’ story about the ten lepers teaches about saying ‘thank you’, and why it is good to thank and be thanked; what the Chanukah story teaches Jews about standing up for what is right), etc.</a:t>
            </a:r>
            <a:endParaRPr b="0" i="0" sz="1000" u="none" cap="none" strike="noStrike">
              <a:solidFill>
                <a:srgbClr val="000000"/>
              </a:solidFill>
              <a:latin typeface="Nunito"/>
              <a:ea typeface="Nunito"/>
              <a:cs typeface="Nunito"/>
              <a:sym typeface="Nunito"/>
            </a:endParaRPr>
          </a:p>
        </p:txBody>
      </p:sp>
      <p:sp>
        <p:nvSpPr>
          <p:cNvPr id="123" name="Google Shape;123;p18"/>
          <p:cNvSpPr txBox="1"/>
          <p:nvPr/>
        </p:nvSpPr>
        <p:spPr>
          <a:xfrm>
            <a:off x="1044158" y="1586831"/>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latin typeface="Nunito"/>
              <a:ea typeface="Nunito"/>
              <a:cs typeface="Nunito"/>
              <a:sym typeface="Nunito"/>
            </a:endParaRPr>
          </a:p>
          <a:p>
            <a:pPr indent="0" lvl="0" marL="0" marR="0" rtl="0" algn="ctr">
              <a:lnSpc>
                <a:spcPct val="100000"/>
              </a:lnSpc>
              <a:spcBef>
                <a:spcPts val="0"/>
              </a:spcBef>
              <a:spcAft>
                <a:spcPts val="0"/>
              </a:spcAft>
              <a:buClr>
                <a:srgbClr val="000000"/>
              </a:buClr>
              <a:buSzPts val="300"/>
              <a:buFont typeface="Arial"/>
              <a:buNone/>
            </a:pPr>
            <a:r>
              <a:t/>
            </a:r>
            <a:endParaRPr b="1" i="0" sz="300" u="none" cap="none" strike="noStrike">
              <a:solidFill>
                <a:srgbClr val="000000"/>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(F5) What places are special and</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why?</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000">
                <a:solidFill>
                  <a:schemeClr val="dk1"/>
                </a:solidFill>
                <a:latin typeface="Nunito"/>
                <a:ea typeface="Nunito"/>
                <a:cs typeface="Nunito"/>
                <a:sym typeface="Nunito"/>
              </a:rPr>
              <a:t>Our children: talk about somewhere that is special to themselves, saying why; recognise that some religious people have places which have special meaning for them; talk about the things that are special and valued in a place of worship; begin to recognise that for Christians, Muslims or Jews, these special things link to beliefs about God; get to know and use appropriate words to talk about their thoughts and feelings when visiting a church; and express a personal response to the natural world.</a:t>
            </a:r>
            <a:endParaRPr b="0" i="0" sz="1300" u="none" cap="none" strike="noStrike">
              <a:solidFill>
                <a:srgbClr val="000000"/>
              </a:solidFill>
              <a:latin typeface="Nunito"/>
              <a:ea typeface="Nunito"/>
              <a:cs typeface="Nunito"/>
              <a:sym typeface="Nunito"/>
            </a:endParaRPr>
          </a:p>
        </p:txBody>
      </p:sp>
      <p:pic>
        <p:nvPicPr>
          <p:cNvPr id="124" name="Google Shape;124;p18"/>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125" name="Google Shape;125;p18"/>
          <p:cNvSpPr txBox="1"/>
          <p:nvPr/>
        </p:nvSpPr>
        <p:spPr>
          <a:xfrm>
            <a:off x="787614" y="69584"/>
            <a:ext cx="2772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chemeClr val="dk1"/>
                </a:solidFill>
                <a:latin typeface="Nunito"/>
                <a:ea typeface="Nunito"/>
                <a:cs typeface="Nunito"/>
                <a:sym typeface="Nunito"/>
              </a:rPr>
              <a:t>One-Year Differentiated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126" name="Google Shape;126;p18"/>
          <p:cNvSpPr/>
          <p:nvPr/>
        </p:nvSpPr>
        <p:spPr>
          <a:xfrm>
            <a:off x="3624995"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rPr>
              <a:t>Beech</a:t>
            </a:r>
            <a:endParaRPr b="1" i="0" sz="1100" u="none" cap="none" strike="noStrike">
              <a:solidFill>
                <a:srgbClr val="7F6000"/>
              </a:solidFill>
            </a:endParaRPr>
          </a:p>
        </p:txBody>
      </p:sp>
      <p:sp>
        <p:nvSpPr>
          <p:cNvPr id="127" name="Google Shape;127;p18"/>
          <p:cNvSpPr/>
          <p:nvPr/>
        </p:nvSpPr>
        <p:spPr>
          <a:xfrm>
            <a:off x="50723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B7B7B7"/>
                </a:solidFill>
                <a:latin typeface="Arial"/>
                <a:ea typeface="Arial"/>
                <a:cs typeface="Arial"/>
                <a:sym typeface="Arial"/>
              </a:rPr>
              <a:t>Willow</a:t>
            </a:r>
            <a:endParaRPr b="1" i="0" sz="1100" u="none" cap="none" strike="noStrike">
              <a:solidFill>
                <a:srgbClr val="B7B7B7"/>
              </a:solidFill>
              <a:latin typeface="Arial"/>
              <a:ea typeface="Arial"/>
              <a:cs typeface="Arial"/>
              <a:sym typeface="Arial"/>
            </a:endParaRPr>
          </a:p>
        </p:txBody>
      </p:sp>
      <p:sp>
        <p:nvSpPr>
          <p:cNvPr id="128" name="Google Shape;128;p18"/>
          <p:cNvSpPr/>
          <p:nvPr/>
        </p:nvSpPr>
        <p:spPr>
          <a:xfrm>
            <a:off x="6519794"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129" name="Google Shape;129;p18"/>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130" name="Google Shape;130;p18"/>
          <p:cNvCxnSpPr>
            <a:stCxn id="126" idx="3"/>
            <a:endCxn id="127"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31" name="Google Shape;131;p18"/>
          <p:cNvCxnSpPr>
            <a:stCxn id="127" idx="3"/>
            <a:endCxn id="128"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32" name="Google Shape;132;p18"/>
          <p:cNvCxnSpPr>
            <a:stCxn id="128" idx="3"/>
            <a:endCxn id="129"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9"/>
          <p:cNvSpPr txBox="1"/>
          <p:nvPr/>
        </p:nvSpPr>
        <p:spPr>
          <a:xfrm>
            <a:off x="358551" y="1532028"/>
            <a:ext cx="8427000" cy="1623000"/>
          </a:xfrm>
          <a:prstGeom prst="rect">
            <a:avLst/>
          </a:prstGeom>
          <a:noFill/>
          <a:ln>
            <a:noFill/>
          </a:ln>
        </p:spPr>
        <p:txBody>
          <a:bodyPr anchorCtr="0" anchor="t"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0" i="0" lang="en" sz="5700" u="none" cap="none" strike="noStrike">
                <a:solidFill>
                  <a:srgbClr val="674EA7"/>
                </a:solidFill>
                <a:latin typeface="Nunito"/>
                <a:ea typeface="Nunito"/>
                <a:cs typeface="Nunito"/>
                <a:sym typeface="Nunito"/>
              </a:rPr>
              <a:t>Faith &amp; Belief</a:t>
            </a:r>
            <a:endParaRPr b="0" i="0" sz="57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rPr b="0" i="0" lang="en" sz="5700" u="none" cap="none" strike="noStrike">
                <a:solidFill>
                  <a:srgbClr val="660000"/>
                </a:solidFill>
                <a:latin typeface="Nunito"/>
                <a:ea typeface="Nunito"/>
                <a:cs typeface="Nunito"/>
                <a:sym typeface="Nunito"/>
              </a:rPr>
              <a:t>Key Stage One</a:t>
            </a:r>
            <a:endParaRPr b="0" i="0" sz="5700" u="none" cap="none" strike="noStrike">
              <a:solidFill>
                <a:srgbClr val="660000"/>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t/>
            </a:r>
            <a:endParaRPr b="0" i="0" sz="5700" u="none" cap="none" strike="noStrike">
              <a:solidFill>
                <a:srgbClr val="274E13"/>
              </a:solidFill>
              <a:latin typeface="Nunito"/>
              <a:ea typeface="Nunito"/>
              <a:cs typeface="Nunito"/>
              <a:sym typeface="Nunito"/>
            </a:endParaRPr>
          </a:p>
        </p:txBody>
      </p:sp>
      <p:sp>
        <p:nvSpPr>
          <p:cNvPr id="138" name="Google Shape;138;p19"/>
          <p:cNvSpPr/>
          <p:nvPr/>
        </p:nvSpPr>
        <p:spPr>
          <a:xfrm>
            <a:off x="2021802" y="3317762"/>
            <a:ext cx="904200" cy="293700"/>
          </a:xfrm>
          <a:prstGeom prst="roundRect">
            <a:avLst>
              <a:gd fmla="val 16667" name="adj"/>
            </a:avLst>
          </a:prstGeom>
          <a:solidFill>
            <a:srgbClr val="FFFFFF"/>
          </a:solidFill>
          <a:ln cap="flat" cmpd="sng" w="30375">
            <a:solidFill>
              <a:srgbClr val="980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980000"/>
                </a:solidFill>
                <a:latin typeface="Arial"/>
                <a:ea typeface="Arial"/>
                <a:cs typeface="Arial"/>
                <a:sym typeface="Arial"/>
              </a:rPr>
              <a:t>Beech</a:t>
            </a:r>
            <a:endParaRPr b="0" i="0" sz="1100" u="none" cap="none" strike="noStrike">
              <a:solidFill>
                <a:srgbClr val="980000"/>
              </a:solidFill>
              <a:latin typeface="Arial"/>
              <a:ea typeface="Arial"/>
              <a:cs typeface="Arial"/>
              <a:sym typeface="Arial"/>
            </a:endParaRPr>
          </a:p>
        </p:txBody>
      </p:sp>
      <p:sp>
        <p:nvSpPr>
          <p:cNvPr id="139" name="Google Shape;139;p19"/>
          <p:cNvSpPr/>
          <p:nvPr/>
        </p:nvSpPr>
        <p:spPr>
          <a:xfrm>
            <a:off x="3404028" y="3317762"/>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83F04"/>
                </a:solidFill>
                <a:latin typeface="Arial"/>
                <a:ea typeface="Arial"/>
                <a:cs typeface="Arial"/>
                <a:sym typeface="Arial"/>
              </a:rPr>
              <a:t>Willow</a:t>
            </a:r>
            <a:endParaRPr b="1" i="0" sz="1100" u="none" cap="none" strike="noStrike">
              <a:solidFill>
                <a:srgbClr val="783F04"/>
              </a:solidFill>
              <a:latin typeface="Arial"/>
              <a:ea typeface="Arial"/>
              <a:cs typeface="Arial"/>
              <a:sym typeface="Arial"/>
            </a:endParaRPr>
          </a:p>
        </p:txBody>
      </p:sp>
      <p:sp>
        <p:nvSpPr>
          <p:cNvPr id="140" name="Google Shape;140;p19"/>
          <p:cNvSpPr/>
          <p:nvPr/>
        </p:nvSpPr>
        <p:spPr>
          <a:xfrm>
            <a:off x="4916600" y="3317762"/>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141" name="Google Shape;141;p19"/>
          <p:cNvSpPr/>
          <p:nvPr/>
        </p:nvSpPr>
        <p:spPr>
          <a:xfrm>
            <a:off x="6348386" y="3317762"/>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142" name="Google Shape;142;p19"/>
          <p:cNvCxnSpPr>
            <a:stCxn id="138" idx="3"/>
            <a:endCxn id="139" idx="1"/>
          </p:cNvCxnSpPr>
          <p:nvPr/>
        </p:nvCxnSpPr>
        <p:spPr>
          <a:xfrm>
            <a:off x="2926002" y="3464612"/>
            <a:ext cx="477900" cy="0"/>
          </a:xfrm>
          <a:prstGeom prst="straightConnector1">
            <a:avLst/>
          </a:prstGeom>
          <a:noFill/>
          <a:ln cap="flat" cmpd="sng" w="30375">
            <a:solidFill>
              <a:srgbClr val="980000"/>
            </a:solidFill>
            <a:prstDash val="solid"/>
            <a:round/>
            <a:headEnd len="sm" w="sm" type="none"/>
            <a:tailEnd len="med" w="med" type="triangle"/>
          </a:ln>
        </p:spPr>
      </p:cxnSp>
      <p:cxnSp>
        <p:nvCxnSpPr>
          <p:cNvPr id="143" name="Google Shape;143;p19"/>
          <p:cNvCxnSpPr>
            <a:stCxn id="139" idx="3"/>
            <a:endCxn id="140" idx="1"/>
          </p:cNvCxnSpPr>
          <p:nvPr/>
        </p:nvCxnSpPr>
        <p:spPr>
          <a:xfrm>
            <a:off x="4308228" y="3464612"/>
            <a:ext cx="608400" cy="0"/>
          </a:xfrm>
          <a:prstGeom prst="straightConnector1">
            <a:avLst/>
          </a:prstGeom>
          <a:noFill/>
          <a:ln cap="flat" cmpd="sng" w="30375">
            <a:solidFill>
              <a:srgbClr val="B7B7B7"/>
            </a:solidFill>
            <a:prstDash val="solid"/>
            <a:round/>
            <a:headEnd len="sm" w="sm" type="none"/>
            <a:tailEnd len="med" w="med" type="triangle"/>
          </a:ln>
        </p:spPr>
      </p:cxnSp>
      <p:cxnSp>
        <p:nvCxnSpPr>
          <p:cNvPr id="144" name="Google Shape;144;p19"/>
          <p:cNvCxnSpPr>
            <a:stCxn id="140" idx="3"/>
            <a:endCxn id="141" idx="1"/>
          </p:cNvCxnSpPr>
          <p:nvPr/>
        </p:nvCxnSpPr>
        <p:spPr>
          <a:xfrm>
            <a:off x="5820800" y="3464612"/>
            <a:ext cx="527700" cy="0"/>
          </a:xfrm>
          <a:prstGeom prst="straightConnector1">
            <a:avLst/>
          </a:prstGeom>
          <a:noFill/>
          <a:ln cap="flat" cmpd="sng" w="30375">
            <a:solidFill>
              <a:srgbClr val="B7B7B7"/>
            </a:solidFill>
            <a:prstDash val="solid"/>
            <a:round/>
            <a:headEnd len="sm" w="sm" type="none"/>
            <a:tailEnd len="med" w="med" type="triangle"/>
          </a:ln>
        </p:spPr>
      </p:cxnSp>
      <p:pic>
        <p:nvPicPr>
          <p:cNvPr id="145" name="Google Shape;145;p19"/>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146" name="Google Shape;146;p19"/>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0"/>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KS1</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p:txBody>
      </p:sp>
      <p:sp>
        <p:nvSpPr>
          <p:cNvPr id="152" name="Google Shape;152;p20"/>
          <p:cNvSpPr txBox="1"/>
          <p:nvPr/>
        </p:nvSpPr>
        <p:spPr>
          <a:xfrm>
            <a:off x="5098441" y="781122"/>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(1.3) Why does Christmas matter</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to Christians?</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300" u="none" cap="none" strike="noStrike">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100"/>
              <a:buFont typeface="Arial"/>
              <a:buNone/>
            </a:pPr>
            <a:r>
              <a:rPr lang="en" sz="1000">
                <a:solidFill>
                  <a:schemeClr val="dk1"/>
                </a:solidFill>
                <a:latin typeface="Nunito"/>
                <a:ea typeface="Nunito"/>
                <a:cs typeface="Nunito"/>
                <a:sym typeface="Nunito"/>
              </a:rPr>
              <a:t>Our children: recognise that stories of Jesus’ life come from the Gospels; give a clear, simple account of the story of Jesus’ birth and why Jesus is important for Christians; give examples of ways in which Christians use the story of the Nativity to guide their beliefs and actions at Christmas; think, talk and ask questions about Christmas for people who are Christians and for people who are not; and decide what they personally have to be thankful for, giving a reason for their ideas.</a:t>
            </a:r>
            <a:endParaRPr b="1" i="0" sz="1300" u="none" cap="none" strike="noStrike">
              <a:solidFill>
                <a:schemeClr val="dk1"/>
              </a:solidFill>
              <a:latin typeface="Nunito"/>
              <a:ea typeface="Nunito"/>
              <a:cs typeface="Nunito"/>
              <a:sym typeface="Nunito"/>
            </a:endParaRPr>
          </a:p>
        </p:txBody>
      </p:sp>
      <p:sp>
        <p:nvSpPr>
          <p:cNvPr id="153" name="Google Shape;153;p20"/>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KS1</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sz="1100">
              <a:solidFill>
                <a:srgbClr val="FFFFFF"/>
              </a:solidFill>
              <a:latin typeface="Nunito"/>
              <a:ea typeface="Nunito"/>
              <a:cs typeface="Nunito"/>
              <a:sym typeface="Nunito"/>
            </a:endParaRPr>
          </a:p>
        </p:txBody>
      </p:sp>
      <p:pic>
        <p:nvPicPr>
          <p:cNvPr id="154" name="Google Shape;154;p20"/>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155" name="Google Shape;155;p20"/>
          <p:cNvSpPr txBox="1"/>
          <p:nvPr/>
        </p:nvSpPr>
        <p:spPr>
          <a:xfrm>
            <a:off x="787614" y="69584"/>
            <a:ext cx="2772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156" name="Google Shape;156;p20"/>
          <p:cNvSpPr/>
          <p:nvPr/>
        </p:nvSpPr>
        <p:spPr>
          <a:xfrm>
            <a:off x="3624995"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157" name="Google Shape;157;p20"/>
          <p:cNvSpPr/>
          <p:nvPr/>
        </p:nvSpPr>
        <p:spPr>
          <a:xfrm>
            <a:off x="5072389"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Willow</a:t>
            </a:r>
            <a:endParaRPr b="1" i="0" sz="1100" u="none" cap="none" strike="noStrike">
              <a:solidFill>
                <a:srgbClr val="7F6000"/>
              </a:solidFill>
              <a:latin typeface="Arial"/>
              <a:ea typeface="Arial"/>
              <a:cs typeface="Arial"/>
              <a:sym typeface="Arial"/>
            </a:endParaRPr>
          </a:p>
        </p:txBody>
      </p:sp>
      <p:sp>
        <p:nvSpPr>
          <p:cNvPr id="158" name="Google Shape;158;p20"/>
          <p:cNvSpPr/>
          <p:nvPr/>
        </p:nvSpPr>
        <p:spPr>
          <a:xfrm>
            <a:off x="6519794"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159" name="Google Shape;159;p20"/>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160" name="Google Shape;160;p20"/>
          <p:cNvCxnSpPr>
            <a:stCxn id="156" idx="3"/>
            <a:endCxn id="157"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61" name="Google Shape;161;p20"/>
          <p:cNvCxnSpPr>
            <a:stCxn id="157" idx="3"/>
            <a:endCxn id="158"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62" name="Google Shape;162;p20"/>
          <p:cNvCxnSpPr>
            <a:stCxn id="158" idx="3"/>
            <a:endCxn id="159"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163" name="Google Shape;163;p20"/>
          <p:cNvSpPr txBox="1"/>
          <p:nvPr/>
        </p:nvSpPr>
        <p:spPr>
          <a:xfrm>
            <a:off x="1069249"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1" lang="en" sz="1300">
                <a:latin typeface="Nunito"/>
                <a:ea typeface="Nunito"/>
                <a:cs typeface="Nunito"/>
                <a:sym typeface="Nunito"/>
              </a:rPr>
              <a:t>Leicestershire Agreed Syllabus (2026-2031)</a:t>
            </a:r>
            <a:endParaRPr b="1" sz="1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sz="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(1.2) Who do Christians say made the world?</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0" lang="en" sz="1000" u="none" cap="none" strike="noStrike">
                <a:solidFill>
                  <a:srgbClr val="000000"/>
                </a:solidFill>
                <a:latin typeface="Nunito"/>
                <a:ea typeface="Nunito"/>
                <a:cs typeface="Nunito"/>
                <a:sym typeface="Nunito"/>
              </a:rPr>
              <a:t>Our children</a:t>
            </a:r>
            <a:r>
              <a:rPr lang="en" sz="1000">
                <a:latin typeface="Nunito"/>
                <a:ea typeface="Nunito"/>
                <a:cs typeface="Nunito"/>
                <a:sym typeface="Nunito"/>
              </a:rPr>
              <a:t>: retell the story of creation from Genesis 1:1–2:3 simply; recognise that ‘Creation’ is the beginning of the ‘big story’ of the Bible; say what the story tells Christians about God, Creation and the world; give at least one example of what Christians do to say ‘thank you’ to God for Creation; think, talk and ask questions about living in an amazing world; and give a reason for the ideas they have and the connections they make between the Jewish/Christian Creation story and the world they live in.</a:t>
            </a:r>
            <a:endParaRPr b="0" sz="1000" u="none" cap="none" strike="noStrike">
              <a:solidFill>
                <a:srgbClr val="000000"/>
              </a:solidFill>
              <a:latin typeface="Nunito"/>
              <a:ea typeface="Nunito"/>
              <a:cs typeface="Nunito"/>
              <a:sym typeface="Nunito"/>
            </a:endParaRPr>
          </a:p>
        </p:txBody>
      </p:sp>
      <p:sp>
        <p:nvSpPr>
          <p:cNvPr id="164" name="Google Shape;164;p20"/>
          <p:cNvSpPr txBox="1"/>
          <p:nvPr/>
        </p:nvSpPr>
        <p:spPr>
          <a:xfrm>
            <a:off x="1069253" y="2886126"/>
            <a:ext cx="79290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1" lang="en" sz="1500">
                <a:latin typeface="Nunito"/>
                <a:ea typeface="Nunito"/>
                <a:cs typeface="Nunito"/>
                <a:sym typeface="Nunito"/>
              </a:rPr>
              <a:t>Leicestershire Agreed Syllabus (2026-2031)</a:t>
            </a:r>
            <a:endParaRPr b="1" sz="15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sz="6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500">
                <a:solidFill>
                  <a:srgbClr val="674EA7"/>
                </a:solidFill>
                <a:latin typeface="Nunito"/>
                <a:ea typeface="Nunito"/>
                <a:cs typeface="Nunito"/>
                <a:sym typeface="Nunito"/>
              </a:rPr>
              <a:t>(1.4) What is the ‘good news’ Christians believe Jesus brings? </a:t>
            </a:r>
            <a:endParaRPr sz="15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sz="6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0" lang="en" sz="1000" u="none" cap="none" strike="noStrike">
                <a:solidFill>
                  <a:srgbClr val="000000"/>
                </a:solidFill>
                <a:latin typeface="Nunito"/>
                <a:ea typeface="Nunito"/>
                <a:cs typeface="Nunito"/>
                <a:sym typeface="Nunito"/>
              </a:rPr>
              <a:t>Our children</a:t>
            </a:r>
            <a:r>
              <a:rPr lang="en" sz="1000">
                <a:latin typeface="Nunito"/>
                <a:ea typeface="Nunito"/>
                <a:cs typeface="Nunito"/>
                <a:sym typeface="Nunito"/>
              </a:rPr>
              <a:t>: tell stories from the Bible and recognise a link with the concept of ‘Gospel’ or ‘good news’; give clear, simple accounts of what Bible texts (such as the story of Matthew the tax collector) mean to Christians; recognise that Jesus gives instructions to people about how to behave; give at least two examples of ways in which Christians follow the teachings studied about forgiveness and peace, and bringing good news to the friendless; give at least two examples of how Christians put these beliefs into practice in the Church community and their own lives (for example: charity, confession); think, talk and ask questions about whether Jesus’ ‘good news’ is only good news for Christians, or if there are things for anyone to learn about how to live, giving a good reason for their ideas.</a:t>
            </a:r>
            <a:endParaRPr b="0" sz="1000" u="none" cap="none" strike="noStrike">
              <a:solidFill>
                <a:srgbClr val="000000"/>
              </a:solidFill>
              <a:latin typeface="Nunito"/>
              <a:ea typeface="Nunito"/>
              <a:cs typeface="Nunito"/>
              <a:sym typeface="Nuni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1"/>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KS1</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sp>
        <p:nvSpPr>
          <p:cNvPr id="170" name="Google Shape;170;p21"/>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KS1</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pic>
        <p:nvPicPr>
          <p:cNvPr id="171" name="Google Shape;171;p21"/>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172" name="Google Shape;172;p21"/>
          <p:cNvSpPr txBox="1"/>
          <p:nvPr/>
        </p:nvSpPr>
        <p:spPr>
          <a:xfrm>
            <a:off x="787614" y="69584"/>
            <a:ext cx="2772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173" name="Google Shape;173;p21"/>
          <p:cNvSpPr/>
          <p:nvPr/>
        </p:nvSpPr>
        <p:spPr>
          <a:xfrm>
            <a:off x="3624995"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174" name="Google Shape;174;p21"/>
          <p:cNvSpPr/>
          <p:nvPr/>
        </p:nvSpPr>
        <p:spPr>
          <a:xfrm>
            <a:off x="5072389"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Willow</a:t>
            </a:r>
            <a:endParaRPr b="1" i="0" sz="1100" u="none" cap="none" strike="noStrike">
              <a:solidFill>
                <a:srgbClr val="7F6000"/>
              </a:solidFill>
              <a:latin typeface="Arial"/>
              <a:ea typeface="Arial"/>
              <a:cs typeface="Arial"/>
              <a:sym typeface="Arial"/>
            </a:endParaRPr>
          </a:p>
        </p:txBody>
      </p:sp>
      <p:sp>
        <p:nvSpPr>
          <p:cNvPr id="175" name="Google Shape;175;p21"/>
          <p:cNvSpPr/>
          <p:nvPr/>
        </p:nvSpPr>
        <p:spPr>
          <a:xfrm>
            <a:off x="6519794"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176" name="Google Shape;176;p21"/>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177" name="Google Shape;177;p21"/>
          <p:cNvCxnSpPr>
            <a:stCxn id="173" idx="3"/>
            <a:endCxn id="174"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78" name="Google Shape;178;p21"/>
          <p:cNvCxnSpPr>
            <a:stCxn id="174" idx="3"/>
            <a:endCxn id="175"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79" name="Google Shape;179;p21"/>
          <p:cNvCxnSpPr>
            <a:stCxn id="175" idx="3"/>
            <a:endCxn id="176"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180" name="Google Shape;180;p21"/>
          <p:cNvSpPr txBox="1"/>
          <p:nvPr/>
        </p:nvSpPr>
        <p:spPr>
          <a:xfrm>
            <a:off x="1060065" y="769059"/>
            <a:ext cx="3881100" cy="20622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571500" marR="520700" rtl="0" algn="ctr">
              <a:lnSpc>
                <a:spcPct val="100000"/>
              </a:lnSpc>
              <a:spcBef>
                <a:spcPts val="0"/>
              </a:spcBef>
              <a:spcAft>
                <a:spcPts val="0"/>
              </a:spcAft>
              <a:buClr>
                <a:srgbClr val="000000"/>
              </a:buClr>
              <a:buSzPts val="300"/>
              <a:buFont typeface="Arial"/>
              <a:buNone/>
            </a:pPr>
            <a:r>
              <a:t/>
            </a:r>
            <a:endParaRPr b="1" i="0" sz="300" u="none" cap="none" strike="noStrike">
              <a:solidFill>
                <a:schemeClr val="dk1"/>
              </a:solidFill>
              <a:latin typeface="Nunito"/>
              <a:ea typeface="Nunito"/>
              <a:cs typeface="Nunito"/>
              <a:sym typeface="Nunito"/>
            </a:endParaRPr>
          </a:p>
          <a:p>
            <a:pPr indent="0" lvl="0" marL="571500" marR="520700" rtl="0" algn="ctr">
              <a:lnSpc>
                <a:spcPct val="100000"/>
              </a:lnSpc>
              <a:spcBef>
                <a:spcPts val="0"/>
              </a:spcBef>
              <a:spcAft>
                <a:spcPts val="0"/>
              </a:spcAft>
              <a:buClr>
                <a:srgbClr val="000000"/>
              </a:buClr>
              <a:buSzPts val="1300"/>
              <a:buFont typeface="Arial"/>
              <a:buNone/>
            </a:pPr>
            <a:r>
              <a:rPr lang="en" sz="1000">
                <a:solidFill>
                  <a:srgbClr val="674EA7"/>
                </a:solidFill>
                <a:latin typeface="Nunito"/>
                <a:ea typeface="Nunito"/>
                <a:cs typeface="Nunito"/>
                <a:sym typeface="Nunito"/>
              </a:rPr>
              <a:t>(1.7) Who is Jewish and how do they live?</a:t>
            </a:r>
            <a:endParaRPr b="0" i="0" sz="1000" u="none" cap="none" strike="noStrike">
              <a:solidFill>
                <a:srgbClr val="674EA7"/>
              </a:solidFill>
              <a:latin typeface="Nunito"/>
              <a:ea typeface="Nunito"/>
              <a:cs typeface="Nunito"/>
              <a:sym typeface="Nunito"/>
            </a:endParaRPr>
          </a:p>
          <a:p>
            <a:pPr indent="0" lvl="0" marL="571500" marR="520700" rtl="0" algn="ctr">
              <a:lnSpc>
                <a:spcPct val="100000"/>
              </a:lnSpc>
              <a:spcBef>
                <a:spcPts val="0"/>
              </a:spcBef>
              <a:spcAft>
                <a:spcPts val="0"/>
              </a:spcAft>
              <a:buClr>
                <a:srgbClr val="000000"/>
              </a:buClr>
              <a:buSzPts val="300"/>
              <a:buFont typeface="Arial"/>
              <a:buNone/>
            </a:pPr>
            <a:r>
              <a:t/>
            </a:r>
            <a:endParaRPr b="0" i="0" sz="200" u="none" cap="none" strike="noStrike">
              <a:solidFill>
                <a:srgbClr val="674EA7"/>
              </a:solidFill>
              <a:latin typeface="Nunito"/>
              <a:ea typeface="Nunito"/>
              <a:cs typeface="Nunito"/>
              <a:sym typeface="Nunito"/>
            </a:endParaRPr>
          </a:p>
          <a:p>
            <a:pPr indent="0" lvl="0" marL="76200" marR="139700" rtl="0" algn="ctr">
              <a:lnSpc>
                <a:spcPct val="100000"/>
              </a:lnSpc>
              <a:spcBef>
                <a:spcPts val="0"/>
              </a:spcBef>
              <a:spcAft>
                <a:spcPts val="0"/>
              </a:spcAft>
              <a:buClr>
                <a:srgbClr val="000000"/>
              </a:buClr>
              <a:buSzPts val="1100"/>
              <a:buFont typeface="Arial"/>
              <a:buNone/>
            </a:pPr>
            <a:r>
              <a:rPr b="0" i="0" lang="en" sz="900" u="none" cap="none" strike="noStrike">
                <a:solidFill>
                  <a:schemeClr val="dk1"/>
                </a:solidFill>
                <a:latin typeface="Nunito"/>
                <a:ea typeface="Nunito"/>
                <a:cs typeface="Nunito"/>
                <a:sym typeface="Nunito"/>
              </a:rPr>
              <a:t>Our children</a:t>
            </a:r>
            <a:r>
              <a:rPr lang="en" sz="900">
                <a:solidFill>
                  <a:schemeClr val="dk1"/>
                </a:solidFill>
                <a:latin typeface="Nunito"/>
                <a:ea typeface="Nunito"/>
                <a:cs typeface="Nunito"/>
                <a:sym typeface="Nunito"/>
              </a:rPr>
              <a:t>: recognise the words of the Shema as a Jewish prayer; retell simply some stories used in Jewish celebrations (e.g. Chanukah); give examples of how the stories used in celebrations (e.g. Shabbat, Chanukah) remind Jews about what God is like; give examples of how Jewish people celebrate special times (e.g. Shabbat, Sukkot, Chanukah); make links between Jewish ideas of God found in the stories and how people live; give an example of how some Jewish people might remember God in different ways (e.g. mezuzah, on Shabbat); talk about what they think is good about reflecting, thanking, praising and remembering for Jewish people, giving a good reason for their ideas; give a good reason for their ideas about whether reflecting, thanking, praising and remembering have something to say to them too.</a:t>
            </a:r>
            <a:endParaRPr sz="900">
              <a:solidFill>
                <a:schemeClr val="dk1"/>
              </a:solidFill>
              <a:latin typeface="Nunito"/>
              <a:ea typeface="Nunito"/>
              <a:cs typeface="Nunito"/>
              <a:sym typeface="Nunito"/>
            </a:endParaRPr>
          </a:p>
        </p:txBody>
      </p:sp>
      <p:grpSp>
        <p:nvGrpSpPr>
          <p:cNvPr id="181" name="Google Shape;181;p21"/>
          <p:cNvGrpSpPr/>
          <p:nvPr/>
        </p:nvGrpSpPr>
        <p:grpSpPr>
          <a:xfrm>
            <a:off x="5061396" y="769040"/>
            <a:ext cx="3932188" cy="4087163"/>
            <a:chOff x="-3210437" y="-439600"/>
            <a:chExt cx="4597975" cy="6007000"/>
          </a:xfrm>
        </p:grpSpPr>
        <p:sp>
          <p:nvSpPr>
            <p:cNvPr id="182" name="Google Shape;182;p21"/>
            <p:cNvSpPr txBox="1"/>
            <p:nvPr/>
          </p:nvSpPr>
          <p:spPr>
            <a:xfrm>
              <a:off x="-3172462" y="2672100"/>
              <a:ext cx="4560000" cy="28953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1.5 Why does Easter matter to Christians?</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3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b="0" lang="en" sz="1000" u="none" cap="none" strike="noStrike">
                  <a:solidFill>
                    <a:schemeClr val="dk1"/>
                  </a:solidFill>
                  <a:latin typeface="Nunito"/>
                  <a:ea typeface="Nunito"/>
                  <a:cs typeface="Nunito"/>
                  <a:sym typeface="Nunito"/>
                </a:rPr>
                <a:t>Our children</a:t>
              </a:r>
              <a:r>
                <a:rPr lang="en" sz="1000">
                  <a:solidFill>
                    <a:schemeClr val="dk1"/>
                  </a:solidFill>
                  <a:latin typeface="Nunito"/>
                  <a:ea typeface="Nunito"/>
                  <a:cs typeface="Nunito"/>
                  <a:sym typeface="Nunito"/>
                </a:rPr>
                <a:t>: recognise that Incarnation and Salvation are part of a ‘big story’ of the Bible; tell stories of Holy Week and Easter from the Bible and recognise a link with the idea of Salvation (Jesus rescuing people); give at least three examples of how Christians show their beliefs about Jesus’ death and resurrection in church worship at Easter; and think, talk and ask questions about whether the story of Easter only has something to say to Christians, or if it has anything to say to pupils about sadness, hope or heaven, exploring different ideas and giving a good reason for their ideas.</a:t>
              </a:r>
              <a:endParaRPr sz="1000">
                <a:solidFill>
                  <a:schemeClr val="dk1"/>
                </a:solidFill>
                <a:latin typeface="Nunito"/>
                <a:ea typeface="Nunito"/>
                <a:cs typeface="Nunito"/>
                <a:sym typeface="Nunito"/>
              </a:endParaRPr>
            </a:p>
          </p:txBody>
        </p:sp>
        <p:sp>
          <p:nvSpPr>
            <p:cNvPr id="183" name="Google Shape;183;p21"/>
            <p:cNvSpPr txBox="1"/>
            <p:nvPr/>
          </p:nvSpPr>
          <p:spPr>
            <a:xfrm>
              <a:off x="-3210437" y="-439600"/>
              <a:ext cx="4560000" cy="28953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1" lang="en" sz="1300">
                  <a:latin typeface="Nunito"/>
                  <a:ea typeface="Nunito"/>
                  <a:cs typeface="Nunito"/>
                  <a:sym typeface="Nunito"/>
                </a:rPr>
                <a:t>Leicestershire Agreed Syllabus (2026-2031)</a:t>
              </a:r>
              <a:endParaRPr b="1" sz="1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sz="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(1.1) What do Christians believe God is like?</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0" lang="en" sz="900" u="none" cap="none" strike="noStrike">
                  <a:solidFill>
                    <a:srgbClr val="000000"/>
                  </a:solidFill>
                  <a:latin typeface="Nunito"/>
                  <a:ea typeface="Nunito"/>
                  <a:cs typeface="Nunito"/>
                  <a:sym typeface="Nunito"/>
                </a:rPr>
                <a:t>Our children</a:t>
              </a:r>
              <a:r>
                <a:rPr lang="en" sz="900">
                  <a:latin typeface="Nunito"/>
                  <a:ea typeface="Nunito"/>
                  <a:cs typeface="Nunito"/>
                  <a:sym typeface="Nunito"/>
                </a:rPr>
                <a:t>: Identify what a parable is; tell the story of the Lost Son from the Bible simply and recognise a link with the Christian idea of God as a forgiving Father; give clear, simple accounts of what the story means to Christians; give at least two examples of a way in which Christians show their belief in God as loving and forgiving (e.g. by saying sorry, by seeing God as welcoming them back; by forgiving others); give an example of how Christians put their beliefs into practice in worship (e.g. by saying sorry to God); think, talk and ask questions about whether they can learn anything from the story for themselves, exploring different ideas; and give a reason for the ideas they have and the connections they make.</a:t>
              </a:r>
              <a:endParaRPr b="0" sz="900" u="none" cap="none" strike="noStrike">
                <a:solidFill>
                  <a:srgbClr val="000000"/>
                </a:solidFill>
                <a:latin typeface="Nunito"/>
                <a:ea typeface="Nunito"/>
                <a:cs typeface="Nunito"/>
                <a:sym typeface="Nunito"/>
              </a:endParaRPr>
            </a:p>
          </p:txBody>
        </p:sp>
      </p:grpSp>
      <p:sp>
        <p:nvSpPr>
          <p:cNvPr id="184" name="Google Shape;184;p21"/>
          <p:cNvSpPr txBox="1"/>
          <p:nvPr/>
        </p:nvSpPr>
        <p:spPr>
          <a:xfrm>
            <a:off x="1034382" y="2886126"/>
            <a:ext cx="39324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000">
                <a:solidFill>
                  <a:schemeClr val="dk1"/>
                </a:solidFill>
                <a:latin typeface="Nunito"/>
                <a:ea typeface="Nunito"/>
                <a:cs typeface="Nunito"/>
                <a:sym typeface="Nunito"/>
              </a:rPr>
              <a:t>Leicestershire Agreed Syllabus (2026-2031)</a:t>
            </a:r>
            <a:endParaRPr b="1" sz="1000">
              <a:solidFill>
                <a:schemeClr val="dk1"/>
              </a:solidFill>
              <a:latin typeface="Nunito"/>
              <a:ea typeface="Nunito"/>
              <a:cs typeface="Nunito"/>
              <a:sym typeface="Nunito"/>
            </a:endParaRPr>
          </a:p>
          <a:p>
            <a:pPr indent="0" lvl="0" marL="571500" marR="520700" rtl="0" algn="ctr">
              <a:lnSpc>
                <a:spcPct val="100000"/>
              </a:lnSpc>
              <a:spcBef>
                <a:spcPts val="0"/>
              </a:spcBef>
              <a:spcAft>
                <a:spcPts val="0"/>
              </a:spcAft>
              <a:buClr>
                <a:srgbClr val="000000"/>
              </a:buClr>
              <a:buSzPts val="300"/>
              <a:buFont typeface="Arial"/>
              <a:buNone/>
            </a:pPr>
            <a:r>
              <a:t/>
            </a:r>
            <a:endParaRPr b="1" i="0" sz="100" u="none" cap="none" strike="noStrike">
              <a:solidFill>
                <a:schemeClr val="dk1"/>
              </a:solidFill>
              <a:latin typeface="Nunito"/>
              <a:ea typeface="Nunito"/>
              <a:cs typeface="Nunito"/>
              <a:sym typeface="Nunito"/>
            </a:endParaRPr>
          </a:p>
          <a:p>
            <a:pPr indent="0" lvl="0" marL="571500" marR="520700" rtl="0" algn="ctr">
              <a:lnSpc>
                <a:spcPct val="100000"/>
              </a:lnSpc>
              <a:spcBef>
                <a:spcPts val="0"/>
              </a:spcBef>
              <a:spcAft>
                <a:spcPts val="0"/>
              </a:spcAft>
              <a:buClr>
                <a:schemeClr val="dk1"/>
              </a:buClr>
              <a:buSzPts val="900"/>
              <a:buFont typeface="Arial"/>
              <a:buNone/>
            </a:pPr>
            <a:r>
              <a:rPr lang="en" sz="1000">
                <a:solidFill>
                  <a:srgbClr val="674EA7"/>
                </a:solidFill>
                <a:latin typeface="Nunito"/>
                <a:ea typeface="Nunito"/>
                <a:cs typeface="Nunito"/>
                <a:sym typeface="Nunito"/>
              </a:rPr>
              <a:t>(1.6) Who is a Muslim and how do they live? Part 1</a:t>
            </a:r>
            <a:endParaRPr sz="1000">
              <a:solidFill>
                <a:srgbClr val="674EA7"/>
              </a:solidFill>
              <a:latin typeface="Nunito"/>
              <a:ea typeface="Nunito"/>
              <a:cs typeface="Nunito"/>
              <a:sym typeface="Nunito"/>
            </a:endParaRPr>
          </a:p>
          <a:p>
            <a:pPr indent="0" lvl="0" marL="571500" marR="76200" rtl="0" algn="ctr">
              <a:lnSpc>
                <a:spcPct val="100000"/>
              </a:lnSpc>
              <a:spcBef>
                <a:spcPts val="0"/>
              </a:spcBef>
              <a:spcAft>
                <a:spcPts val="0"/>
              </a:spcAft>
              <a:buClr>
                <a:srgbClr val="000000"/>
              </a:buClr>
              <a:buSzPts val="300"/>
              <a:buFont typeface="Arial"/>
              <a:buNone/>
            </a:pPr>
            <a:r>
              <a:t/>
            </a:r>
            <a:endParaRPr b="0" i="0" sz="100" u="none" cap="none" strike="noStrike">
              <a:solidFill>
                <a:srgbClr val="674EA7"/>
              </a:solidFill>
              <a:latin typeface="Nunito"/>
              <a:ea typeface="Nunito"/>
              <a:cs typeface="Nunito"/>
              <a:sym typeface="Nunito"/>
            </a:endParaRPr>
          </a:p>
          <a:p>
            <a:pPr indent="0" lvl="0" marL="76200" marR="76200" rtl="0" algn="ctr">
              <a:lnSpc>
                <a:spcPct val="100000"/>
              </a:lnSpc>
              <a:spcBef>
                <a:spcPts val="0"/>
              </a:spcBef>
              <a:spcAft>
                <a:spcPts val="0"/>
              </a:spcAft>
              <a:buClr>
                <a:srgbClr val="000000"/>
              </a:buClr>
              <a:buSzPts val="1100"/>
              <a:buFont typeface="Arial"/>
              <a:buNone/>
            </a:pPr>
            <a:r>
              <a:rPr b="0" i="0" lang="en" sz="700" u="none" cap="none" strike="noStrike">
                <a:solidFill>
                  <a:schemeClr val="dk1"/>
                </a:solidFill>
                <a:latin typeface="Nunito"/>
                <a:ea typeface="Nunito"/>
                <a:cs typeface="Nunito"/>
                <a:sym typeface="Nunito"/>
              </a:rPr>
              <a:t>Our children</a:t>
            </a:r>
            <a:r>
              <a:rPr lang="en" sz="700">
                <a:solidFill>
                  <a:schemeClr val="dk1"/>
                </a:solidFill>
                <a:latin typeface="Nunito"/>
                <a:ea typeface="Nunito"/>
                <a:cs typeface="Nunito"/>
                <a:sym typeface="Nunito"/>
              </a:rPr>
              <a:t>: recognise the words of the </a:t>
            </a:r>
            <a:r>
              <a:rPr i="1" lang="en" sz="700">
                <a:solidFill>
                  <a:schemeClr val="dk1"/>
                </a:solidFill>
                <a:latin typeface="Nunito"/>
                <a:ea typeface="Nunito"/>
                <a:cs typeface="Nunito"/>
                <a:sym typeface="Nunito"/>
              </a:rPr>
              <a:t>Shahadah</a:t>
            </a:r>
            <a:r>
              <a:rPr lang="en" sz="700">
                <a:solidFill>
                  <a:schemeClr val="dk1"/>
                </a:solidFill>
                <a:latin typeface="Nunito"/>
                <a:ea typeface="Nunito"/>
                <a:cs typeface="Nunito"/>
                <a:sym typeface="Nunito"/>
              </a:rPr>
              <a:t> and that it is very important for Muslims; identify some of the key Muslim beliefs about God found in the </a:t>
            </a:r>
            <a:r>
              <a:rPr i="1" lang="en" sz="700">
                <a:solidFill>
                  <a:schemeClr val="dk1"/>
                </a:solidFill>
                <a:latin typeface="Nunito"/>
                <a:ea typeface="Nunito"/>
                <a:cs typeface="Nunito"/>
                <a:sym typeface="Nunito"/>
              </a:rPr>
              <a:t>Shahadah</a:t>
            </a:r>
            <a:r>
              <a:rPr lang="en" sz="700">
                <a:solidFill>
                  <a:schemeClr val="dk1"/>
                </a:solidFill>
                <a:latin typeface="Nunito"/>
                <a:ea typeface="Nunito"/>
                <a:cs typeface="Nunito"/>
                <a:sym typeface="Nunito"/>
              </a:rPr>
              <a:t> and the 99 names of Allah, and give a simple description of what some of them mean; give examples of how stories about the Prophet show what Muslims believe about Muhammad; give examples of how Muslims use the </a:t>
            </a:r>
            <a:r>
              <a:rPr i="1" lang="en" sz="700">
                <a:solidFill>
                  <a:schemeClr val="dk1"/>
                </a:solidFill>
                <a:latin typeface="Nunito"/>
                <a:ea typeface="Nunito"/>
                <a:cs typeface="Nunito"/>
                <a:sym typeface="Nunito"/>
              </a:rPr>
              <a:t>Shahadah</a:t>
            </a:r>
            <a:r>
              <a:rPr lang="en" sz="700">
                <a:solidFill>
                  <a:schemeClr val="dk1"/>
                </a:solidFill>
                <a:latin typeface="Nunito"/>
                <a:ea typeface="Nunito"/>
                <a:cs typeface="Nunito"/>
                <a:sym typeface="Nunito"/>
              </a:rPr>
              <a:t> to show what matters to them; give examples of how Muslims use stories about the Prophet to guide their beliefs and actions (e.g. care for creation, fast in Ramadan); give examples of how Muslims put their beliefs about prayer into action; think, talk about and ask questions about Muslim beliefs and ways of living; talk about what they think is good for Muslims about prayer, respect, celebration and self-control, giving a good reason for their ideas; give a good reason for their ideas about whether prayer, respect, celebration and self-control have something to say to them too.</a:t>
            </a:r>
            <a:endParaRPr b="0" i="0" sz="700" u="none" cap="none" strike="noStrike">
              <a:solidFill>
                <a:schemeClr val="dk1"/>
              </a:solidFill>
              <a:latin typeface="Nunito"/>
              <a:ea typeface="Nunito"/>
              <a:cs typeface="Nunito"/>
              <a:sym typeface="Nuni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2"/>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KS1</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sp>
        <p:nvSpPr>
          <p:cNvPr id="190" name="Google Shape;190;p22"/>
          <p:cNvSpPr txBox="1"/>
          <p:nvPr/>
        </p:nvSpPr>
        <p:spPr>
          <a:xfrm>
            <a:off x="5178586"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(1.9) How should we care for others  the world and why does it matter?</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3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b="0" lang="en" sz="800" u="none" cap="none" strike="noStrike">
                <a:solidFill>
                  <a:schemeClr val="dk1"/>
                </a:solidFill>
                <a:latin typeface="Nunito"/>
                <a:ea typeface="Nunito"/>
                <a:cs typeface="Nunito"/>
                <a:sym typeface="Nunito"/>
              </a:rPr>
              <a:t>Our children</a:t>
            </a:r>
            <a:r>
              <a:rPr lang="en" sz="800">
                <a:solidFill>
                  <a:schemeClr val="dk1"/>
                </a:solidFill>
                <a:latin typeface="Nunito"/>
                <a:ea typeface="Nunito"/>
                <a:cs typeface="Nunito"/>
                <a:sym typeface="Nunito"/>
              </a:rPr>
              <a:t>: identify a story or text that says something about each person being unique and valuable; give an example of a key belief some people find in one of these stories (e.g. that God loves all people); give a clear, simple account of what Genesis 1 tells Christians and Jews about the natural world; give an example of how people show that they care for others (e.g. by giving to charity), making a link to one of the stories; give examples of how Christians and Jews can show care for the natural earth; say why Christians and Jews might look after the natural world; think, talk and ask questions about what difference believing in God makes to how people treat each other and the natural world; and give good reasons why everyone (religious and non-religious) should care for others and look after the natural world.</a:t>
            </a:r>
            <a:endParaRPr b="1" sz="800" u="none" cap="none" strike="noStrike">
              <a:solidFill>
                <a:schemeClr val="dk1"/>
              </a:solidFill>
              <a:latin typeface="Nunito"/>
              <a:ea typeface="Nunito"/>
              <a:cs typeface="Nunito"/>
              <a:sym typeface="Nunito"/>
            </a:endParaRPr>
          </a:p>
        </p:txBody>
      </p:sp>
      <p:sp>
        <p:nvSpPr>
          <p:cNvPr id="191" name="Google Shape;191;p22"/>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KS1</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pic>
        <p:nvPicPr>
          <p:cNvPr id="192" name="Google Shape;192;p22"/>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193" name="Google Shape;193;p22"/>
          <p:cNvSpPr txBox="1"/>
          <p:nvPr/>
        </p:nvSpPr>
        <p:spPr>
          <a:xfrm>
            <a:off x="787614" y="69584"/>
            <a:ext cx="2772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194" name="Google Shape;194;p22"/>
          <p:cNvSpPr/>
          <p:nvPr/>
        </p:nvSpPr>
        <p:spPr>
          <a:xfrm>
            <a:off x="3624995"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195" name="Google Shape;195;p22"/>
          <p:cNvSpPr/>
          <p:nvPr/>
        </p:nvSpPr>
        <p:spPr>
          <a:xfrm>
            <a:off x="5072389"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Willow</a:t>
            </a:r>
            <a:endParaRPr b="1" i="0" sz="1100" u="none" cap="none" strike="noStrike">
              <a:solidFill>
                <a:srgbClr val="7F6000"/>
              </a:solidFill>
              <a:latin typeface="Arial"/>
              <a:ea typeface="Arial"/>
              <a:cs typeface="Arial"/>
              <a:sym typeface="Arial"/>
            </a:endParaRPr>
          </a:p>
        </p:txBody>
      </p:sp>
      <p:sp>
        <p:nvSpPr>
          <p:cNvPr id="196" name="Google Shape;196;p22"/>
          <p:cNvSpPr/>
          <p:nvPr/>
        </p:nvSpPr>
        <p:spPr>
          <a:xfrm>
            <a:off x="6519794"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197" name="Google Shape;197;p22"/>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198" name="Google Shape;198;p22"/>
          <p:cNvCxnSpPr>
            <a:stCxn id="194" idx="3"/>
            <a:endCxn id="195"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199" name="Google Shape;199;p22"/>
          <p:cNvCxnSpPr>
            <a:stCxn id="195" idx="3"/>
            <a:endCxn id="196"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00" name="Google Shape;200;p22"/>
          <p:cNvCxnSpPr>
            <a:stCxn id="196" idx="3"/>
            <a:endCxn id="197"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201" name="Google Shape;201;p22"/>
          <p:cNvSpPr txBox="1"/>
          <p:nvPr/>
        </p:nvSpPr>
        <p:spPr>
          <a:xfrm>
            <a:off x="5098420"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(1.8) What makes some places sacred to believers?</a:t>
            </a:r>
            <a:endParaRPr sz="12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0" i="0" sz="3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b="0" lang="en" sz="800" u="none" cap="none" strike="noStrike">
                <a:solidFill>
                  <a:schemeClr val="dk1"/>
                </a:solidFill>
                <a:latin typeface="Nunito"/>
                <a:ea typeface="Nunito"/>
                <a:cs typeface="Nunito"/>
                <a:sym typeface="Nunito"/>
              </a:rPr>
              <a:t>Our children</a:t>
            </a:r>
            <a:r>
              <a:rPr lang="en" sz="800">
                <a:solidFill>
                  <a:schemeClr val="dk1"/>
                </a:solidFill>
                <a:latin typeface="Nunito"/>
                <a:ea typeface="Nunito"/>
                <a:cs typeface="Nunito"/>
                <a:sym typeface="Nunito"/>
              </a:rPr>
              <a:t>: recognise that there are special places where people go to worship, and talk about what people do there; Identify at least three objects used in worship in two religions and give a simple account of how they are used and something about what they mean; identify a belief about worship and a belief about God, connecting these beliefs simply to a place of worship; give examples of stories, objects, symbols and actions used in churches, mosques and/or synagogues which show what people believe; give simple examples of how people worship at a church, mosque or synagogue; talk about why some people like to belong to a sacred building or a community; think, talk and ask good questions about what happens in a church, synagogue or mosque, saying what they think about these questions, giving good reasons for their ideas; and talk about what makes some places special to people, and what the difference is between religious and non-religious special places.</a:t>
            </a:r>
            <a:endParaRPr b="1" sz="800" u="none" cap="none" strike="noStrike">
              <a:solidFill>
                <a:schemeClr val="dk1"/>
              </a:solidFill>
              <a:latin typeface="Nunito"/>
              <a:ea typeface="Nunito"/>
              <a:cs typeface="Nunito"/>
              <a:sym typeface="Nunito"/>
            </a:endParaRPr>
          </a:p>
        </p:txBody>
      </p:sp>
      <p:sp>
        <p:nvSpPr>
          <p:cNvPr id="202" name="Google Shape;202;p22"/>
          <p:cNvSpPr txBox="1"/>
          <p:nvPr/>
        </p:nvSpPr>
        <p:spPr>
          <a:xfrm>
            <a:off x="1109316"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1" lang="en" sz="1300">
                <a:latin typeface="Nunito"/>
                <a:ea typeface="Nunito"/>
                <a:cs typeface="Nunito"/>
                <a:sym typeface="Nunito"/>
              </a:rPr>
              <a:t>Leicestershire Agreed Syllabus (2026-2031)</a:t>
            </a:r>
            <a:endParaRPr b="1" sz="1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t/>
            </a:r>
            <a:endParaRPr b="1" sz="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(1.10) What does it mean to belong to</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a faith or belief community?</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0" lang="en" sz="800" u="none" cap="none" strike="noStrike">
                <a:solidFill>
                  <a:srgbClr val="000000"/>
                </a:solidFill>
                <a:latin typeface="Nunito"/>
                <a:ea typeface="Nunito"/>
                <a:cs typeface="Nunito"/>
                <a:sym typeface="Nunito"/>
              </a:rPr>
              <a:t>Our children</a:t>
            </a:r>
            <a:r>
              <a:rPr lang="en" sz="800">
                <a:latin typeface="Nunito"/>
                <a:ea typeface="Nunito"/>
                <a:cs typeface="Nunito"/>
                <a:sym typeface="Nunito"/>
              </a:rPr>
              <a:t>: recognise that loving others is important in lots of communities; say simply what Jesus and one other religious leader taught about loving other people; give an account of what happens at a traditional Christian and Jewish or Muslim welcome ceremony, and suggest what the actions and symbols mean; identify at least two ways people show they love each other and belong to each other when they get married (Christian and/or  Jewish and non-religious); give examples of ways in which people express their identity and belonging within faith communities and other communities, responding sensitively to differences; and talk about what they think is good about being in a community, for people in faith communities and for themselves, giving a good reason for their ideas.</a:t>
            </a:r>
            <a:endParaRPr sz="800">
              <a:latin typeface="Nunito"/>
              <a:ea typeface="Nunito"/>
              <a:cs typeface="Nunito"/>
              <a:sym typeface="Nunito"/>
            </a:endParaRPr>
          </a:p>
        </p:txBody>
      </p:sp>
      <p:sp>
        <p:nvSpPr>
          <p:cNvPr id="203" name="Google Shape;203;p22"/>
          <p:cNvSpPr txBox="1"/>
          <p:nvPr/>
        </p:nvSpPr>
        <p:spPr>
          <a:xfrm>
            <a:off x="1034382" y="2886126"/>
            <a:ext cx="39324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900"/>
              <a:buFont typeface="Arial"/>
              <a:buNone/>
            </a:pPr>
            <a:r>
              <a:rPr b="1" lang="en" sz="1000">
                <a:solidFill>
                  <a:schemeClr val="dk1"/>
                </a:solidFill>
                <a:latin typeface="Nunito"/>
                <a:ea typeface="Nunito"/>
                <a:cs typeface="Nunito"/>
                <a:sym typeface="Nunito"/>
              </a:rPr>
              <a:t>Leicestershire Agreed Syllabus (2026-2031)</a:t>
            </a:r>
            <a:endParaRPr b="1" sz="1000">
              <a:solidFill>
                <a:schemeClr val="dk1"/>
              </a:solidFill>
              <a:latin typeface="Nunito"/>
              <a:ea typeface="Nunito"/>
              <a:cs typeface="Nunito"/>
              <a:sym typeface="Nunito"/>
            </a:endParaRPr>
          </a:p>
          <a:p>
            <a:pPr indent="0" lvl="0" marL="571500" marR="520700" rtl="0" algn="ctr">
              <a:lnSpc>
                <a:spcPct val="100000"/>
              </a:lnSpc>
              <a:spcBef>
                <a:spcPts val="0"/>
              </a:spcBef>
              <a:spcAft>
                <a:spcPts val="0"/>
              </a:spcAft>
              <a:buClr>
                <a:srgbClr val="000000"/>
              </a:buClr>
              <a:buSzPts val="300"/>
              <a:buFont typeface="Arial"/>
              <a:buNone/>
            </a:pPr>
            <a:r>
              <a:t/>
            </a:r>
            <a:endParaRPr b="1" i="0" sz="100" u="none" cap="none" strike="noStrike">
              <a:solidFill>
                <a:schemeClr val="dk1"/>
              </a:solidFill>
              <a:latin typeface="Nunito"/>
              <a:ea typeface="Nunito"/>
              <a:cs typeface="Nunito"/>
              <a:sym typeface="Nunito"/>
            </a:endParaRPr>
          </a:p>
          <a:p>
            <a:pPr indent="0" lvl="0" marL="571500" marR="520700" rtl="0" algn="ctr">
              <a:lnSpc>
                <a:spcPct val="100000"/>
              </a:lnSpc>
              <a:spcBef>
                <a:spcPts val="0"/>
              </a:spcBef>
              <a:spcAft>
                <a:spcPts val="0"/>
              </a:spcAft>
              <a:buClr>
                <a:schemeClr val="dk1"/>
              </a:buClr>
              <a:buSzPts val="900"/>
              <a:buFont typeface="Arial"/>
              <a:buNone/>
            </a:pPr>
            <a:r>
              <a:rPr lang="en" sz="1000">
                <a:solidFill>
                  <a:srgbClr val="674EA7"/>
                </a:solidFill>
                <a:latin typeface="Nunito"/>
                <a:ea typeface="Nunito"/>
                <a:cs typeface="Nunito"/>
                <a:sym typeface="Nunito"/>
              </a:rPr>
              <a:t>(1.6) Who is a Muslim and how do they live? Part 2</a:t>
            </a:r>
            <a:endParaRPr sz="1000">
              <a:solidFill>
                <a:srgbClr val="674EA7"/>
              </a:solidFill>
              <a:latin typeface="Nunito"/>
              <a:ea typeface="Nunito"/>
              <a:cs typeface="Nunito"/>
              <a:sym typeface="Nunito"/>
            </a:endParaRPr>
          </a:p>
          <a:p>
            <a:pPr indent="0" lvl="0" marL="571500" marR="76200" rtl="0" algn="ctr">
              <a:lnSpc>
                <a:spcPct val="100000"/>
              </a:lnSpc>
              <a:spcBef>
                <a:spcPts val="0"/>
              </a:spcBef>
              <a:spcAft>
                <a:spcPts val="0"/>
              </a:spcAft>
              <a:buClr>
                <a:srgbClr val="000000"/>
              </a:buClr>
              <a:buSzPts val="300"/>
              <a:buFont typeface="Arial"/>
              <a:buNone/>
            </a:pPr>
            <a:r>
              <a:t/>
            </a:r>
            <a:endParaRPr b="0" i="0" sz="100" u="none" cap="none" strike="noStrike">
              <a:solidFill>
                <a:srgbClr val="674EA7"/>
              </a:solidFill>
              <a:latin typeface="Nunito"/>
              <a:ea typeface="Nunito"/>
              <a:cs typeface="Nunito"/>
              <a:sym typeface="Nunito"/>
            </a:endParaRPr>
          </a:p>
          <a:p>
            <a:pPr indent="0" lvl="0" marL="76200" marR="76200" rtl="0" algn="ctr">
              <a:lnSpc>
                <a:spcPct val="100000"/>
              </a:lnSpc>
              <a:spcBef>
                <a:spcPts val="0"/>
              </a:spcBef>
              <a:spcAft>
                <a:spcPts val="0"/>
              </a:spcAft>
              <a:buClr>
                <a:srgbClr val="000000"/>
              </a:buClr>
              <a:buSzPts val="1100"/>
              <a:buFont typeface="Arial"/>
              <a:buNone/>
            </a:pPr>
            <a:r>
              <a:rPr b="0" i="0" lang="en" sz="700" u="none" cap="none" strike="noStrike">
                <a:solidFill>
                  <a:schemeClr val="dk1"/>
                </a:solidFill>
                <a:latin typeface="Nunito"/>
                <a:ea typeface="Nunito"/>
                <a:cs typeface="Nunito"/>
                <a:sym typeface="Nunito"/>
              </a:rPr>
              <a:t>Our children</a:t>
            </a:r>
            <a:r>
              <a:rPr lang="en" sz="700">
                <a:solidFill>
                  <a:schemeClr val="dk1"/>
                </a:solidFill>
                <a:latin typeface="Nunito"/>
                <a:ea typeface="Nunito"/>
                <a:cs typeface="Nunito"/>
                <a:sym typeface="Nunito"/>
              </a:rPr>
              <a:t>: recognise the words of the </a:t>
            </a:r>
            <a:r>
              <a:rPr i="1" lang="en" sz="700">
                <a:solidFill>
                  <a:schemeClr val="dk1"/>
                </a:solidFill>
                <a:latin typeface="Nunito"/>
                <a:ea typeface="Nunito"/>
                <a:cs typeface="Nunito"/>
                <a:sym typeface="Nunito"/>
              </a:rPr>
              <a:t>Shahadah</a:t>
            </a:r>
            <a:r>
              <a:rPr lang="en" sz="700">
                <a:solidFill>
                  <a:schemeClr val="dk1"/>
                </a:solidFill>
                <a:latin typeface="Nunito"/>
                <a:ea typeface="Nunito"/>
                <a:cs typeface="Nunito"/>
                <a:sym typeface="Nunito"/>
              </a:rPr>
              <a:t> and that it is very important for Muslims; identify some of the key Muslim beliefs about God found in the </a:t>
            </a:r>
            <a:r>
              <a:rPr i="1" lang="en" sz="700">
                <a:solidFill>
                  <a:schemeClr val="dk1"/>
                </a:solidFill>
                <a:latin typeface="Nunito"/>
                <a:ea typeface="Nunito"/>
                <a:cs typeface="Nunito"/>
                <a:sym typeface="Nunito"/>
              </a:rPr>
              <a:t>Shahadah</a:t>
            </a:r>
            <a:r>
              <a:rPr lang="en" sz="700">
                <a:solidFill>
                  <a:schemeClr val="dk1"/>
                </a:solidFill>
                <a:latin typeface="Nunito"/>
                <a:ea typeface="Nunito"/>
                <a:cs typeface="Nunito"/>
                <a:sym typeface="Nunito"/>
              </a:rPr>
              <a:t> and the 99 names of Allah, and give a simple description of what some of them mean; give examples of how stories about the Prophet show what Muslims believe about Muhammad; give examples of how Muslims use the </a:t>
            </a:r>
            <a:r>
              <a:rPr i="1" lang="en" sz="700">
                <a:solidFill>
                  <a:schemeClr val="dk1"/>
                </a:solidFill>
                <a:latin typeface="Nunito"/>
                <a:ea typeface="Nunito"/>
                <a:cs typeface="Nunito"/>
                <a:sym typeface="Nunito"/>
              </a:rPr>
              <a:t>Shahadah</a:t>
            </a:r>
            <a:r>
              <a:rPr lang="en" sz="700">
                <a:solidFill>
                  <a:schemeClr val="dk1"/>
                </a:solidFill>
                <a:latin typeface="Nunito"/>
                <a:ea typeface="Nunito"/>
                <a:cs typeface="Nunito"/>
                <a:sym typeface="Nunito"/>
              </a:rPr>
              <a:t> to show what matters to them; give examples of how Muslims use stories about the Prophet to guide their beliefs and actions (e.g. care for creation, fast in Ramadan); give examples of how Muslims put their beliefs about prayer into action; think, talk about and ask questions about Muslim beliefs and ways of living; talk about what they think is good for Muslims about prayer, respect, celebration and self-control, giving a good reason for their ideas; give a good reason for their ideas about whether prayer, respect, celebration and self-control have something to say to them too.</a:t>
            </a:r>
            <a:endParaRPr b="0" i="0" sz="700" u="none" cap="none" strike="noStrike">
              <a:solidFill>
                <a:schemeClr val="dk1"/>
              </a:solidFill>
              <a:latin typeface="Nunito"/>
              <a:ea typeface="Nunito"/>
              <a:cs typeface="Nunito"/>
              <a:sym typeface="Nuni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graphicFrame>
        <p:nvGraphicFramePr>
          <p:cNvPr id="208" name="Google Shape;208;p23"/>
          <p:cNvGraphicFramePr/>
          <p:nvPr/>
        </p:nvGraphicFramePr>
        <p:xfrm>
          <a:off x="437113" y="634637"/>
          <a:ext cx="3000000" cy="3000000"/>
        </p:xfrm>
        <a:graphic>
          <a:graphicData uri="http://schemas.openxmlformats.org/drawingml/2006/table">
            <a:tbl>
              <a:tblPr>
                <a:noFill/>
                <a:tableStyleId>{BFAE53DB-8F40-4FAD-8084-A396FF167160}</a:tableStyleId>
              </a:tblPr>
              <a:tblGrid>
                <a:gridCol w="958150"/>
                <a:gridCol w="3655800"/>
                <a:gridCol w="3655800"/>
              </a:tblGrid>
              <a:tr h="147150">
                <a:tc>
                  <a:txBody>
                    <a:bodyPr/>
                    <a:lstStyle/>
                    <a:p>
                      <a:pPr indent="0" lvl="0" marL="0" marR="0" rtl="0" algn="l">
                        <a:lnSpc>
                          <a:spcPct val="100000"/>
                        </a:lnSpc>
                        <a:spcBef>
                          <a:spcPts val="0"/>
                        </a:spcBef>
                        <a:spcAft>
                          <a:spcPts val="0"/>
                        </a:spcAft>
                        <a:buClr>
                          <a:srgbClr val="000000"/>
                        </a:buClr>
                        <a:buSzPts val="800"/>
                        <a:buFont typeface="Arial"/>
                        <a:buNone/>
                      </a:pPr>
                      <a:r>
                        <a:t/>
                      </a:r>
                      <a:endParaRPr sz="800" u="none" cap="none" strike="noStrike">
                        <a:latin typeface="Nunito"/>
                        <a:ea typeface="Nunito"/>
                        <a:cs typeface="Nunito"/>
                        <a:sym typeface="Nunito"/>
                      </a:endParaRPr>
                    </a:p>
                  </a:txBody>
                  <a:tcPr marT="36750" marB="36750" marR="15400" marL="15400">
                    <a:lnL cap="flat" cmpd="sng" w="7600">
                      <a:solidFill>
                        <a:srgbClr val="1155CC">
                          <a:alpha val="0"/>
                        </a:srgbClr>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1155CC">
                          <a:alpha val="0"/>
                        </a:srgbClr>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Year One</a:t>
                      </a:r>
                      <a:endParaRPr b="1" sz="800" u="none" cap="none" strike="noStrike">
                        <a:solidFill>
                          <a:srgbClr val="FFFFFF"/>
                        </a:solidFill>
                        <a:latin typeface="Nunito"/>
                        <a:ea typeface="Nunito"/>
                        <a:cs typeface="Nunito"/>
                        <a:sym typeface="Nunito"/>
                      </a:endParaRPr>
                    </a:p>
                  </a:txBody>
                  <a:tcPr marT="36750" marB="36750" marR="15400"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0" lvl="0" marL="0" marR="0" rtl="0" algn="ctr">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Year Two</a:t>
                      </a:r>
                      <a:endParaRPr b="1" sz="800" u="none" cap="none" strike="noStrike">
                        <a:solidFill>
                          <a:srgbClr val="FFFFFF"/>
                        </a:solidFill>
                        <a:latin typeface="Nunito"/>
                        <a:ea typeface="Nunito"/>
                        <a:cs typeface="Nunito"/>
                        <a:sym typeface="Nunito"/>
                      </a:endParaRPr>
                    </a:p>
                  </a:txBody>
                  <a:tcPr marT="36750" marB="36750" marR="15400"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r>
              <a:tr h="489100">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Thinking about religion and belief</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t/>
                      </a:r>
                      <a:endParaRPr b="1" sz="800" u="none" cap="none" strike="noStrike">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Recall features of religious, spiritual and moral stories and other forms of religious expression.</a:t>
                      </a:r>
                      <a:endParaRPr sz="800" u="none" cap="none" strike="noStrike">
                        <a:latin typeface="Nunito"/>
                        <a:ea typeface="Nunito"/>
                        <a:cs typeface="Nunito"/>
                        <a:sym typeface="Nunito"/>
                      </a:endParaRPr>
                    </a:p>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Recognise and name features of religions and beliefs.</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Retell religious, spiritual and moral stories.</a:t>
                      </a:r>
                      <a:endParaRPr sz="800" u="none" cap="none" strike="noStrike">
                        <a:latin typeface="Nunito"/>
                        <a:ea typeface="Nunito"/>
                        <a:cs typeface="Nunito"/>
                        <a:sym typeface="Nunito"/>
                      </a:endParaRPr>
                    </a:p>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how religion and belief is expressed in different ways.</a:t>
                      </a:r>
                      <a:endParaRPr sz="800" u="none" cap="none" strike="noStrike">
                        <a:latin typeface="Nunito"/>
                        <a:ea typeface="Nunito"/>
                        <a:cs typeface="Nunito"/>
                        <a:sym typeface="Nunito"/>
                      </a:endParaRPr>
                    </a:p>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similarities and differences in features of religions and beliefs.</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817675">
                <a:tc>
                  <a:txBody>
                    <a:bodyPr/>
                    <a:lstStyle/>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Enquiring, investigating and interpreting</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what they find interesting and puzzling in life.</a:t>
                      </a:r>
                      <a:endParaRPr sz="800" u="none" cap="none" strike="noStrike">
                        <a:latin typeface="Nunito"/>
                        <a:ea typeface="Nunito"/>
                        <a:cs typeface="Nunito"/>
                        <a:sym typeface="Nunito"/>
                      </a:endParaRPr>
                    </a:p>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Recognise symbols and other forms of religious expression.</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Recognise that some questions about life are difficult to answer.</a:t>
                      </a:r>
                      <a:endParaRPr sz="800" u="none" cap="none" strike="noStrike">
                        <a:latin typeface="Nunito"/>
                        <a:ea typeface="Nunito"/>
                        <a:cs typeface="Nunito"/>
                        <a:sym typeface="Nunito"/>
                      </a:endParaRPr>
                    </a:p>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Ask questions about their own and others’ feelings and experiences.</a:t>
                      </a:r>
                      <a:endParaRPr sz="800" u="none" cap="none" strike="noStrike">
                        <a:latin typeface="Nunito"/>
                        <a:ea typeface="Nunito"/>
                        <a:cs typeface="Nunito"/>
                        <a:sym typeface="Nunito"/>
                      </a:endParaRPr>
                    </a:p>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possible meanings for symbols and other forms of religious expression.</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Beliefs and</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teachings</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Recount outlines of some religious stories.</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Retell religious stories and identify some religious beliefs and teachings.</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Practices and</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lifestyles</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Recognise features of religious life and practice.</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some religious practices, and know that some are characteristic of more than one religion.</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Expression and</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language</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Recognise some religious symbols and words.</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Suggest meanings in religious symbols, language and stories.</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Identity and</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experience</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aspects of own experience and feelings, in religious material studied.</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Respond sensitively to the experiences and feelings of others, including those with a faith.</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Meaning and</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purpose</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things they find interesting or puzzling, in religious materials studied.</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Realise that some questions that cause people to wonder are difficult to answer.</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chemeClr val="dk1"/>
                        </a:buClr>
                        <a:buSzPts val="700"/>
                        <a:buFont typeface="Arial"/>
                        <a:buNone/>
                      </a:pPr>
                      <a:r>
                        <a:rPr b="1" lang="en" sz="800" u="none" cap="none" strike="noStrike">
                          <a:solidFill>
                            <a:srgbClr val="FFFFFF"/>
                          </a:solidFill>
                          <a:latin typeface="Nunito"/>
                          <a:ea typeface="Nunito"/>
                          <a:cs typeface="Nunito"/>
                          <a:sym typeface="Nunito"/>
                        </a:rPr>
                        <a:t>Values and</a:t>
                      </a:r>
                      <a:endParaRPr b="1" sz="8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commitments</a:t>
                      </a:r>
                      <a:endParaRPr b="1" sz="8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Identify what is of value and concern to themselves, in religious material studied.</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203200" lvl="0" marL="241300" marR="0" rtl="0" algn="l">
                        <a:lnSpc>
                          <a:spcPct val="100000"/>
                        </a:lnSpc>
                        <a:spcBef>
                          <a:spcPts val="0"/>
                        </a:spcBef>
                        <a:spcAft>
                          <a:spcPts val="0"/>
                        </a:spcAft>
                        <a:buClr>
                          <a:srgbClr val="000000"/>
                        </a:buClr>
                        <a:buSzPts val="800"/>
                        <a:buFont typeface="Nunito"/>
                        <a:buChar char="●"/>
                      </a:pPr>
                      <a:r>
                        <a:rPr lang="en" sz="800" u="none" cap="none" strike="noStrike">
                          <a:latin typeface="Nunito"/>
                          <a:ea typeface="Nunito"/>
                          <a:cs typeface="Nunito"/>
                          <a:sym typeface="Nunito"/>
                        </a:rPr>
                        <a:t>Respond sensitively to the values and concerns of others, including those with a faith, in relation to matters of right and wrong.</a:t>
                      </a:r>
                      <a:endParaRPr sz="8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bl>
          </a:graphicData>
        </a:graphic>
      </p:graphicFrame>
      <p:pic>
        <p:nvPicPr>
          <p:cNvPr id="209" name="Google Shape;209;p23"/>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10" name="Google Shape;210;p23"/>
          <p:cNvSpPr txBox="1"/>
          <p:nvPr/>
        </p:nvSpPr>
        <p:spPr>
          <a:xfrm>
            <a:off x="787614" y="69584"/>
            <a:ext cx="4173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Skills: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4"/>
          <p:cNvSpPr txBox="1"/>
          <p:nvPr/>
        </p:nvSpPr>
        <p:spPr>
          <a:xfrm>
            <a:off x="358551" y="1426199"/>
            <a:ext cx="8427000" cy="2291100"/>
          </a:xfrm>
          <a:prstGeom prst="rect">
            <a:avLst/>
          </a:prstGeom>
          <a:noFill/>
          <a:ln>
            <a:noFill/>
          </a:ln>
        </p:spPr>
        <p:txBody>
          <a:bodyPr anchorCtr="0" anchor="t"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0" i="0" lang="en" sz="5700" u="none" cap="none" strike="noStrike">
                <a:solidFill>
                  <a:srgbClr val="674EA7"/>
                </a:solidFill>
                <a:latin typeface="Nunito"/>
                <a:ea typeface="Nunito"/>
                <a:cs typeface="Nunito"/>
                <a:sym typeface="Nunito"/>
              </a:rPr>
              <a:t>Faith &amp; Belief</a:t>
            </a:r>
            <a:endParaRPr b="0" i="0" sz="57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rPr b="0" i="0" lang="en" sz="5700" u="none" cap="none" strike="noStrike">
                <a:solidFill>
                  <a:srgbClr val="660000"/>
                </a:solidFill>
                <a:latin typeface="Nunito"/>
                <a:ea typeface="Nunito"/>
                <a:cs typeface="Nunito"/>
                <a:sym typeface="Nunito"/>
              </a:rPr>
              <a:t>Lower Key Stage Two</a:t>
            </a:r>
            <a:endParaRPr b="0" i="0" sz="5700" u="none" cap="none" strike="noStrike">
              <a:solidFill>
                <a:srgbClr val="660000"/>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t/>
            </a:r>
            <a:endParaRPr b="0" i="0" sz="5700" u="none" cap="none" strike="noStrike">
              <a:solidFill>
                <a:srgbClr val="274E13"/>
              </a:solidFill>
              <a:latin typeface="Nunito"/>
              <a:ea typeface="Nunito"/>
              <a:cs typeface="Nunito"/>
              <a:sym typeface="Nunito"/>
            </a:endParaRPr>
          </a:p>
        </p:txBody>
      </p:sp>
      <p:pic>
        <p:nvPicPr>
          <p:cNvPr id="216" name="Google Shape;216;p24"/>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17" name="Google Shape;217;p24"/>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218" name="Google Shape;218;p24"/>
          <p:cNvSpPr/>
          <p:nvPr/>
        </p:nvSpPr>
        <p:spPr>
          <a:xfrm>
            <a:off x="1956634" y="3162606"/>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219" name="Google Shape;219;p24"/>
          <p:cNvSpPr/>
          <p:nvPr/>
        </p:nvSpPr>
        <p:spPr>
          <a:xfrm>
            <a:off x="3404028" y="3162606"/>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220" name="Google Shape;220;p24"/>
          <p:cNvSpPr/>
          <p:nvPr/>
        </p:nvSpPr>
        <p:spPr>
          <a:xfrm>
            <a:off x="4851432" y="3162606"/>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660000"/>
                </a:solidFill>
                <a:latin typeface="Arial"/>
                <a:ea typeface="Arial"/>
                <a:cs typeface="Arial"/>
                <a:sym typeface="Arial"/>
              </a:rPr>
              <a:t>Maple</a:t>
            </a:r>
            <a:endParaRPr b="1" i="0" sz="1100" u="none" cap="none" strike="noStrike">
              <a:solidFill>
                <a:srgbClr val="660000"/>
              </a:solidFill>
              <a:latin typeface="Arial"/>
              <a:ea typeface="Arial"/>
              <a:cs typeface="Arial"/>
              <a:sym typeface="Arial"/>
            </a:endParaRPr>
          </a:p>
        </p:txBody>
      </p:sp>
      <p:sp>
        <p:nvSpPr>
          <p:cNvPr id="221" name="Google Shape;221;p24"/>
          <p:cNvSpPr/>
          <p:nvPr/>
        </p:nvSpPr>
        <p:spPr>
          <a:xfrm>
            <a:off x="6283219" y="3162606"/>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222" name="Google Shape;222;p24"/>
          <p:cNvCxnSpPr>
            <a:stCxn id="218" idx="3"/>
            <a:endCxn id="219" idx="1"/>
          </p:cNvCxnSpPr>
          <p:nvPr/>
        </p:nvCxnSpPr>
        <p:spPr>
          <a:xfrm>
            <a:off x="2860834" y="3309456"/>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23" name="Google Shape;223;p24"/>
          <p:cNvCxnSpPr>
            <a:stCxn id="219" idx="3"/>
            <a:endCxn id="220" idx="1"/>
          </p:cNvCxnSpPr>
          <p:nvPr/>
        </p:nvCxnSpPr>
        <p:spPr>
          <a:xfrm>
            <a:off x="4308228" y="3309456"/>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24" name="Google Shape;224;p24"/>
          <p:cNvCxnSpPr>
            <a:stCxn id="220" idx="3"/>
            <a:endCxn id="221" idx="1"/>
          </p:cNvCxnSpPr>
          <p:nvPr/>
        </p:nvCxnSpPr>
        <p:spPr>
          <a:xfrm>
            <a:off x="5755632" y="3309456"/>
            <a:ext cx="527700" cy="0"/>
          </a:xfrm>
          <a:prstGeom prst="straightConnector1">
            <a:avLst/>
          </a:prstGeom>
          <a:noFill/>
          <a:ln cap="flat" cmpd="sng" w="30375">
            <a:solidFill>
              <a:srgbClr val="B7B7B7"/>
            </a:solidFill>
            <a:prstDash val="solid"/>
            <a:round/>
            <a:headEnd len="sm" w="sm" type="none"/>
            <a:tailEnd len="med" w="med" type="triangl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5"/>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LKS2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p:txBody>
      </p:sp>
      <p:sp>
        <p:nvSpPr>
          <p:cNvPr id="230" name="Google Shape;230;p25"/>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LKS2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p:txBody>
      </p:sp>
      <p:pic>
        <p:nvPicPr>
          <p:cNvPr id="231" name="Google Shape;231;p25"/>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32" name="Google Shape;232;p25"/>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233" name="Google Shape;233;p25"/>
          <p:cNvSpPr/>
          <p:nvPr/>
        </p:nvSpPr>
        <p:spPr>
          <a:xfrm>
            <a:off x="3624995"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234" name="Google Shape;234;p25"/>
          <p:cNvSpPr/>
          <p:nvPr/>
        </p:nvSpPr>
        <p:spPr>
          <a:xfrm>
            <a:off x="50723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235" name="Google Shape;235;p25"/>
          <p:cNvSpPr/>
          <p:nvPr/>
        </p:nvSpPr>
        <p:spPr>
          <a:xfrm>
            <a:off x="6519794"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Maple</a:t>
            </a:r>
            <a:endParaRPr b="1" i="0" sz="1100" u="none" cap="none" strike="noStrike">
              <a:solidFill>
                <a:srgbClr val="7F6000"/>
              </a:solidFill>
              <a:latin typeface="Arial"/>
              <a:ea typeface="Arial"/>
              <a:cs typeface="Arial"/>
              <a:sym typeface="Arial"/>
            </a:endParaRPr>
          </a:p>
        </p:txBody>
      </p:sp>
      <p:sp>
        <p:nvSpPr>
          <p:cNvPr id="236" name="Google Shape;236;p25"/>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237" name="Google Shape;237;p25"/>
          <p:cNvCxnSpPr>
            <a:stCxn id="233" idx="3"/>
            <a:endCxn id="234"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38" name="Google Shape;238;p25"/>
          <p:cNvCxnSpPr>
            <a:stCxn id="234" idx="3"/>
            <a:endCxn id="235"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39" name="Google Shape;239;p25"/>
          <p:cNvCxnSpPr>
            <a:stCxn id="235" idx="3"/>
            <a:endCxn id="236"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240" name="Google Shape;240;p25"/>
          <p:cNvSpPr txBox="1"/>
          <p:nvPr/>
        </p:nvSpPr>
        <p:spPr>
          <a:xfrm>
            <a:off x="1044148"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300">
                <a:solidFill>
                  <a:srgbClr val="674EA7"/>
                </a:solidFill>
                <a:latin typeface="Nunito"/>
                <a:ea typeface="Nunito"/>
                <a:cs typeface="Nunito"/>
                <a:sym typeface="Nunito"/>
              </a:rPr>
              <a:t>(L2.2) What is it like for someone to follow God?</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1000">
                <a:solidFill>
                  <a:schemeClr val="dk1"/>
                </a:solidFill>
                <a:latin typeface="Nunito"/>
                <a:ea typeface="Nunito"/>
                <a:cs typeface="Nunito"/>
                <a:sym typeface="Nunito"/>
              </a:rPr>
              <a:t>Our children: make clear links between the story of Noah and the idea of covenant; make simple links between promises in the story of Noah and promises that Christians make at a wedding ceremony; and make links between the story of Noah and how we live in school and the wider world.</a:t>
            </a:r>
            <a:endParaRPr b="1" sz="1300">
              <a:solidFill>
                <a:schemeClr val="dk1"/>
              </a:solidFill>
              <a:latin typeface="Nunito"/>
              <a:ea typeface="Nunito"/>
              <a:cs typeface="Nunito"/>
              <a:sym typeface="Nunito"/>
            </a:endParaRPr>
          </a:p>
        </p:txBody>
      </p:sp>
      <p:sp>
        <p:nvSpPr>
          <p:cNvPr id="241" name="Google Shape;241;p25"/>
          <p:cNvSpPr txBox="1"/>
          <p:nvPr/>
        </p:nvSpPr>
        <p:spPr>
          <a:xfrm>
            <a:off x="5066648"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(L2.3) What is the ‘Trinity’ and why is it important for Christians?</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1000">
                <a:solidFill>
                  <a:schemeClr val="dk1"/>
                </a:solidFill>
                <a:latin typeface="Nunito"/>
                <a:ea typeface="Nunito"/>
                <a:cs typeface="Nunito"/>
                <a:sym typeface="Nunito"/>
              </a:rPr>
              <a:t>Our children: recognise what a ‘Gospel’ is and give an example of the kinds of stories it contains; offer suggestions about what texts about baptism and Trinity mean; give examples of what these texts mean to some Christians today; describe how Christians show their beliefs about God the Trinity in worship in different ways (in baptism and prayer, for example) and in the way they live; and make links between some Bible texts studied and the idea of God in Christianity, expressing clearly some ideas of their own about what Christians believe God is like.</a:t>
            </a:r>
            <a:endParaRPr sz="1100">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t/>
            </a:r>
            <a:endParaRPr sz="1000">
              <a:latin typeface="Nunito"/>
              <a:ea typeface="Nunito"/>
              <a:cs typeface="Nunito"/>
              <a:sym typeface="Nunito"/>
            </a:endParaRPr>
          </a:p>
        </p:txBody>
      </p:sp>
      <p:sp>
        <p:nvSpPr>
          <p:cNvPr id="242" name="Google Shape;242;p25"/>
          <p:cNvSpPr txBox="1"/>
          <p:nvPr/>
        </p:nvSpPr>
        <p:spPr>
          <a:xfrm>
            <a:off x="1028283"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300"/>
              <a:buFont typeface="Arial"/>
              <a:buNone/>
            </a:pPr>
            <a:r>
              <a:rPr b="1" lang="en" sz="1300">
                <a:latin typeface="Nunito"/>
                <a:ea typeface="Nunito"/>
                <a:cs typeface="Nunito"/>
                <a:sym typeface="Nunito"/>
              </a:rPr>
              <a:t>Leicestershire Agreed Syllabus (</a:t>
            </a:r>
            <a:r>
              <a:rPr b="1" lang="en" sz="1300">
                <a:solidFill>
                  <a:schemeClr val="dk1"/>
                </a:solidFill>
                <a:latin typeface="Nunito"/>
                <a:ea typeface="Nunito"/>
                <a:cs typeface="Nunito"/>
                <a:sym typeface="Nunito"/>
              </a:rPr>
              <a:t>2026-2031)</a:t>
            </a:r>
            <a:endParaRPr b="1" sz="1300">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t/>
            </a:r>
            <a:endParaRPr b="1" sz="300">
              <a:latin typeface="Nunito"/>
              <a:ea typeface="Nunito"/>
              <a:cs typeface="Nunito"/>
              <a:sym typeface="Nunito"/>
            </a:endParaRPr>
          </a:p>
          <a:p>
            <a:pPr indent="0" lvl="0" marL="0" marR="0" rtl="0" algn="ctr">
              <a:lnSpc>
                <a:spcPct val="100000"/>
              </a:lnSpc>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(L2.4) What kind of world did Jesus want?</a:t>
            </a:r>
            <a:endParaRPr sz="1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1000" u="none" cap="none" strike="noStrike">
                <a:solidFill>
                  <a:srgbClr val="000000"/>
                </a:solidFill>
                <a:latin typeface="Nunito"/>
                <a:ea typeface="Nunito"/>
                <a:cs typeface="Nunito"/>
                <a:sym typeface="Nunito"/>
              </a:rPr>
              <a:t>Our children</a:t>
            </a:r>
            <a:r>
              <a:rPr lang="en" sz="1000">
                <a:latin typeface="Nunito"/>
                <a:ea typeface="Nunito"/>
                <a:cs typeface="Nunito"/>
                <a:sym typeface="Nunito"/>
              </a:rPr>
              <a:t>: identify texts that come from a Gospel, which tells the story of the life and teaching of Jesus; make clear links between the calling of the first disciples and how Christians today try to follow Jesus and be ‘fishers of people’; suggest ideas and then find out about what Jesus’ actions towards outcasts mean for a Christian; give examples of how Christians try to show love for all, including how Christian leaders try to follow Jesus’ teaching in different ways; and make links between the importance of love in the Bible stories studied and life in the world today, giving a good reason for their ideas.</a:t>
            </a:r>
            <a:endParaRPr b="0" sz="1100" u="none" cap="none" strike="noStrike">
              <a:solidFill>
                <a:srgbClr val="000000"/>
              </a:solidFill>
              <a:latin typeface="Nunito"/>
              <a:ea typeface="Nunito"/>
              <a:cs typeface="Nunito"/>
              <a:sym typeface="Nunito"/>
            </a:endParaRPr>
          </a:p>
        </p:txBody>
      </p:sp>
      <p:sp>
        <p:nvSpPr>
          <p:cNvPr id="243" name="Google Shape;243;p25"/>
          <p:cNvSpPr txBox="1"/>
          <p:nvPr/>
        </p:nvSpPr>
        <p:spPr>
          <a:xfrm>
            <a:off x="5065503"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(L2.7) What do Hindus believe God is like?</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rPr lang="en" sz="900">
                <a:solidFill>
                  <a:schemeClr val="dk1"/>
                </a:solidFill>
                <a:latin typeface="Nunito"/>
                <a:ea typeface="Nunito"/>
                <a:cs typeface="Nunito"/>
                <a:sym typeface="Nunito"/>
              </a:rPr>
              <a:t>Our children: identify some Hindu deities and say how they help Hindus describe God; make clear links between some stories (e.g. Svetaketu, Ganesh, Diwali) and what Hindus believe about God; offer informed suggestions about what Hindu murtis express about God; make simple links between beliefs about God and how Hindus live (e.g. choosing a deity and worshiping at a home shrine; celebrating Diwali); identify some different ways in which Hindus worship; raise questions and suggest answers about whether it is good to think about the cycle of create/preserve/destroy in the world today; and make links between the Hindu idea of everyone having a ‘spark’ of God in them and ideas about the value of people in the world today, giving good reasons for their ideas.</a:t>
            </a:r>
            <a:endParaRPr b="0" sz="1100" u="none" cap="none" strike="noStrike">
              <a:solidFill>
                <a:srgbClr val="000000"/>
              </a:solidFill>
              <a:latin typeface="Nunito"/>
              <a:ea typeface="Nunito"/>
              <a:cs typeface="Nunito"/>
              <a:sym typeface="Nuni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6"/>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LKS2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sp>
        <p:nvSpPr>
          <p:cNvPr id="249" name="Google Shape;249;p26"/>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LKS2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pic>
        <p:nvPicPr>
          <p:cNvPr id="250" name="Google Shape;250;p26"/>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51" name="Google Shape;251;p26"/>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252" name="Google Shape;252;p26"/>
          <p:cNvSpPr/>
          <p:nvPr/>
        </p:nvSpPr>
        <p:spPr>
          <a:xfrm>
            <a:off x="3624995"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253" name="Google Shape;253;p26"/>
          <p:cNvSpPr/>
          <p:nvPr/>
        </p:nvSpPr>
        <p:spPr>
          <a:xfrm>
            <a:off x="50723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254" name="Google Shape;254;p26"/>
          <p:cNvSpPr/>
          <p:nvPr/>
        </p:nvSpPr>
        <p:spPr>
          <a:xfrm>
            <a:off x="6519794"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Maple</a:t>
            </a:r>
            <a:endParaRPr b="1" i="0" sz="1100" u="none" cap="none" strike="noStrike">
              <a:solidFill>
                <a:srgbClr val="7F6000"/>
              </a:solidFill>
              <a:latin typeface="Arial"/>
              <a:ea typeface="Arial"/>
              <a:cs typeface="Arial"/>
              <a:sym typeface="Arial"/>
            </a:endParaRPr>
          </a:p>
        </p:txBody>
      </p:sp>
      <p:sp>
        <p:nvSpPr>
          <p:cNvPr id="255" name="Google Shape;255;p26"/>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256" name="Google Shape;256;p26"/>
          <p:cNvCxnSpPr>
            <a:stCxn id="252" idx="3"/>
            <a:endCxn id="253"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57" name="Google Shape;257;p26"/>
          <p:cNvCxnSpPr>
            <a:stCxn id="253" idx="3"/>
            <a:endCxn id="254"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58" name="Google Shape;258;p26"/>
          <p:cNvCxnSpPr>
            <a:stCxn id="254" idx="3"/>
            <a:endCxn id="255"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259" name="Google Shape;259;p26"/>
          <p:cNvSpPr txBox="1"/>
          <p:nvPr/>
        </p:nvSpPr>
        <p:spPr>
          <a:xfrm>
            <a:off x="5068722"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(L2.5) Why do Christians call the day Jesus</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died ‘Good Friday’?</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900">
                <a:solidFill>
                  <a:schemeClr val="dk1"/>
                </a:solidFill>
                <a:latin typeface="Nunito"/>
                <a:ea typeface="Nunito"/>
                <a:cs typeface="Nunito"/>
                <a:sym typeface="Nunito"/>
              </a:rPr>
              <a:t>Our children: recognise the word ‘Salvation’, and that Christians believe Jesus came to ‘save’ or ‘rescue’ people, e.g. by showing them how to live; offer informed suggestions about what the events of Holy Week mean to Christians; give examples of what Christians say about the importance of the events of Holy Week; make simple links between the Gospel accounts and how Christians mark the Easter events in their communities; describe how Christians show their beliefs about Jesus in worship in different ways; and raise thoughtful questions and suggest some answers about why Christians call the day Jesus died ‘Good Friday’, giving good reasons for their suggestions.</a:t>
            </a:r>
            <a:endParaRPr b="1" sz="1100">
              <a:solidFill>
                <a:schemeClr val="dk1"/>
              </a:solidFill>
              <a:latin typeface="Nunito"/>
              <a:ea typeface="Nunito"/>
              <a:cs typeface="Nunito"/>
              <a:sym typeface="Nunito"/>
            </a:endParaRPr>
          </a:p>
        </p:txBody>
      </p:sp>
      <p:sp>
        <p:nvSpPr>
          <p:cNvPr id="260" name="Google Shape;260;p26"/>
          <p:cNvSpPr txBox="1"/>
          <p:nvPr/>
        </p:nvSpPr>
        <p:spPr>
          <a:xfrm>
            <a:off x="1054368"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(L2.6) For Christians, when Jesus left,</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what was the impact of Pentecost?</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900">
                <a:solidFill>
                  <a:schemeClr val="dk1"/>
                </a:solidFill>
                <a:latin typeface="Nunito"/>
                <a:ea typeface="Nunito"/>
                <a:cs typeface="Nunito"/>
                <a:sym typeface="Nunito"/>
              </a:rPr>
              <a:t>Our children: make clear links between the story of Pentecost and Christian beliefs about the ‘kingdom of God’ on Earth; offer informed suggestions about what the events of Pentecost in Acts 2 might mean; give examples of what Pentecost means to some Christians now; make simple links between the description of Pentecost in Acts 2, the Holy Spirit, the kingdom of God, and how Christians live now; describe how Christians show their beliefs about the Holy Spirit in worship; and make links between ideas about the kingdom of God in the Bible and what people believe about following God today, giving good reasons for their ideas.</a:t>
            </a:r>
            <a:endParaRPr sz="900">
              <a:solidFill>
                <a:schemeClr val="dk1"/>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t/>
            </a:r>
            <a:endParaRPr sz="1100">
              <a:latin typeface="Nunito"/>
              <a:ea typeface="Nunito"/>
              <a:cs typeface="Nunito"/>
              <a:sym typeface="Nunito"/>
            </a:endParaRPr>
          </a:p>
        </p:txBody>
      </p:sp>
      <p:sp>
        <p:nvSpPr>
          <p:cNvPr id="261" name="Google Shape;261;p26"/>
          <p:cNvSpPr txBox="1"/>
          <p:nvPr/>
        </p:nvSpPr>
        <p:spPr>
          <a:xfrm>
            <a:off x="5068679"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(L2.10) How do festivals and family life show what matters to Jewish people?</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800">
                <a:solidFill>
                  <a:schemeClr val="dk1"/>
                </a:solidFill>
                <a:latin typeface="Nunito"/>
                <a:ea typeface="Nunito"/>
                <a:cs typeface="Nunito"/>
                <a:sym typeface="Nunito"/>
              </a:rPr>
              <a:t>Our children: identify some Jewish beliefs about God, sin and forgiveness and describe what they mean; make clear links between the story of the Exodus and Jewish beliefs about God and his relationship with the Jewish people; offer informed suggestions about the meaning of the Exodus story for Jews today; make simple links between Jewish beliefs about God and his people and how Jews live (e.g. through celebrating forgiveness, salvation and freedom at festivals); describe how Jews show their beliefs through worship in festivals, both at home and in wider communities; raise questions and suggest answers about whether it is good for Jews and everyone else to remember the past and look forward to the future; and make links with the value of personal reflection, saying sorry, being forgiven, being grateful, seeking freedom and justice in the world today, including pupils’ own lives, and giving good reasons for their ideas.</a:t>
            </a:r>
            <a:endParaRPr b="1" sz="11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t/>
            </a:r>
            <a:endParaRPr b="1" sz="1200">
              <a:solidFill>
                <a:schemeClr val="dk1"/>
              </a:solidFill>
              <a:latin typeface="Nunito"/>
              <a:ea typeface="Nunito"/>
              <a:cs typeface="Nunito"/>
              <a:sym typeface="Nunito"/>
            </a:endParaRPr>
          </a:p>
        </p:txBody>
      </p:sp>
      <p:sp>
        <p:nvSpPr>
          <p:cNvPr id="262" name="Google Shape;262;p26"/>
          <p:cNvSpPr txBox="1"/>
          <p:nvPr/>
        </p:nvSpPr>
        <p:spPr>
          <a:xfrm>
            <a:off x="1054368"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(L2.9) How do festivals and worship show</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what matters to a Muslim?</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2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rPr lang="en" sz="800">
                <a:solidFill>
                  <a:schemeClr val="dk1"/>
                </a:solidFill>
                <a:latin typeface="Nunito"/>
                <a:ea typeface="Nunito"/>
                <a:cs typeface="Nunito"/>
                <a:sym typeface="Nunito"/>
              </a:rPr>
              <a:t>Our children: identify some beliefs about God in Islam, expressed in Surah 1; make clear links between beliefs about God and ibadah (e.g. how God is worth worshiping; how Muslims submit to God); give examples of ibadah (worship) in Islam (e.g. prayer, fasting, celebrating) and describe what they involve; make links between Muslim beliefs about God and a range of ways in which Muslims worship (e.g. in prayer and fasting, as a family and as a community, at home and in the mosque); raise questions and suggest answers about the value of submission and self-control to Muslims, and whether there are benefits for people who are not Muslims; and make links between the Muslim idea of living in harmony with the Creator and the need for all people to live in harmony with each other in the world today, giving good reasons for their ideas</a:t>
            </a:r>
            <a:r>
              <a:rPr lang="en" sz="1000">
                <a:solidFill>
                  <a:schemeClr val="dk1"/>
                </a:solidFill>
                <a:latin typeface="Nunito"/>
                <a:ea typeface="Nunito"/>
                <a:cs typeface="Nunito"/>
                <a:sym typeface="Nunito"/>
              </a:rPr>
              <a:t>.</a:t>
            </a:r>
            <a:endParaRPr sz="900">
              <a:latin typeface="Nunito"/>
              <a:ea typeface="Nunito"/>
              <a:cs typeface="Nunito"/>
              <a:sym typeface="Nuni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7"/>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LKS2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sp>
        <p:nvSpPr>
          <p:cNvPr id="268" name="Google Shape;268;p27"/>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LKS2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pic>
        <p:nvPicPr>
          <p:cNvPr id="269" name="Google Shape;269;p27"/>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70" name="Google Shape;270;p27"/>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
        <p:nvSpPr>
          <p:cNvPr id="271" name="Google Shape;271;p27"/>
          <p:cNvSpPr/>
          <p:nvPr/>
        </p:nvSpPr>
        <p:spPr>
          <a:xfrm>
            <a:off x="3624995"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272" name="Google Shape;272;p27"/>
          <p:cNvSpPr/>
          <p:nvPr/>
        </p:nvSpPr>
        <p:spPr>
          <a:xfrm>
            <a:off x="50723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273" name="Google Shape;273;p27"/>
          <p:cNvSpPr/>
          <p:nvPr/>
        </p:nvSpPr>
        <p:spPr>
          <a:xfrm>
            <a:off x="6519794"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Maple</a:t>
            </a:r>
            <a:endParaRPr b="1" i="0" sz="1100" u="none" cap="none" strike="noStrike">
              <a:solidFill>
                <a:srgbClr val="7F6000"/>
              </a:solidFill>
              <a:latin typeface="Arial"/>
              <a:ea typeface="Arial"/>
              <a:cs typeface="Arial"/>
              <a:sym typeface="Arial"/>
            </a:endParaRPr>
          </a:p>
        </p:txBody>
      </p:sp>
      <p:sp>
        <p:nvSpPr>
          <p:cNvPr id="274" name="Google Shape;274;p27"/>
          <p:cNvSpPr/>
          <p:nvPr/>
        </p:nvSpPr>
        <p:spPr>
          <a:xfrm>
            <a:off x="7951580"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Oak</a:t>
            </a:r>
            <a:endParaRPr b="0" i="0" sz="1100" u="none" cap="none" strike="noStrike">
              <a:solidFill>
                <a:srgbClr val="B7B7B7"/>
              </a:solidFill>
              <a:latin typeface="Arial"/>
              <a:ea typeface="Arial"/>
              <a:cs typeface="Arial"/>
              <a:sym typeface="Arial"/>
            </a:endParaRPr>
          </a:p>
        </p:txBody>
      </p:sp>
      <p:cxnSp>
        <p:nvCxnSpPr>
          <p:cNvPr id="275" name="Google Shape;275;p27"/>
          <p:cNvCxnSpPr>
            <a:stCxn id="271" idx="3"/>
            <a:endCxn id="272" idx="1"/>
          </p:cNvCxnSpPr>
          <p:nvPr/>
        </p:nvCxnSpPr>
        <p:spPr>
          <a:xfrm>
            <a:off x="4529195"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76" name="Google Shape;276;p27"/>
          <p:cNvCxnSpPr>
            <a:stCxn id="272" idx="3"/>
            <a:endCxn id="273" idx="1"/>
          </p:cNvCxnSpPr>
          <p:nvPr/>
        </p:nvCxnSpPr>
        <p:spPr>
          <a:xfrm>
            <a:off x="59765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277" name="Google Shape;277;p27"/>
          <p:cNvCxnSpPr>
            <a:stCxn id="273" idx="3"/>
            <a:endCxn id="274" idx="1"/>
          </p:cNvCxnSpPr>
          <p:nvPr/>
        </p:nvCxnSpPr>
        <p:spPr>
          <a:xfrm>
            <a:off x="7423994"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278" name="Google Shape;278;p27"/>
          <p:cNvSpPr txBox="1"/>
          <p:nvPr/>
        </p:nvSpPr>
        <p:spPr>
          <a:xfrm>
            <a:off x="5066627" y="2962768"/>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(L2.12) How and why do people try to make</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the world a better place? </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800">
                <a:solidFill>
                  <a:schemeClr val="dk1"/>
                </a:solidFill>
                <a:latin typeface="Nunito"/>
                <a:ea typeface="Nunito"/>
                <a:cs typeface="Nunito"/>
                <a:sym typeface="Nunito"/>
              </a:rPr>
              <a:t>Our children: Identify some beliefs about why the world is not always a good place (e.g. Christian ideas of sin); Make links between religious beliefs and teachings and why people try to live and make the world a better place; Make simple links between teachings about how to live and ways in which people try to make the world a better place (e.g. tikkun olam and the charity Tzedek); Describe some examples of how people try to live (e.g. individuals and organisations); Identify some differences in how people put their beliefs into action; Raise questions and suggest answers about why the world is not always a good place, and what are the best ways of making it better; Make links between some commands for living from religious traditions, non-religious worldviews and pupils’ own ideas; and Express their own ideas about the best ways to make the world a better place, making links with religious ideas studied, giving good reasons for their views.</a:t>
            </a:r>
            <a:endParaRPr b="1" sz="1100">
              <a:solidFill>
                <a:schemeClr val="dk1"/>
              </a:solidFill>
              <a:latin typeface="Nunito"/>
              <a:ea typeface="Nunito"/>
              <a:cs typeface="Nunito"/>
              <a:sym typeface="Nunito"/>
            </a:endParaRPr>
          </a:p>
        </p:txBody>
      </p:sp>
      <p:sp>
        <p:nvSpPr>
          <p:cNvPr id="279" name="Google Shape;279;p27"/>
          <p:cNvSpPr txBox="1"/>
          <p:nvPr/>
        </p:nvSpPr>
        <p:spPr>
          <a:xfrm>
            <a:off x="5066627"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(L2.11) How and why do people mark the significant events of life?</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800">
                <a:solidFill>
                  <a:schemeClr val="dk1"/>
                </a:solidFill>
                <a:latin typeface="Nunito"/>
                <a:ea typeface="Nunito"/>
                <a:cs typeface="Nunito"/>
                <a:sym typeface="Nunito"/>
              </a:rPr>
              <a:t>Our children: identify some beliefs about love, commitment and promises in two religious traditions and describe what they mean; offer informed suggestions about the meaning and importance of ceremonies of commitment for religious and non-religious people today; oescribe what happens in ceremonies of commitment (e.g. baptism, sacred thread, marriage) and say what these rituals mean; make simple links between beliefs about love and commitment and how people in at least two religious traditions live (e.g. through celebrating forgiveness, salvation and freedom at festivals); identify some differences in how people celebrate commitment (e.g. different practices of marriage, or Christian baptism); raise questions and suggest answers about whether it is good for everyone to see life as a journey, and to mark the milestones; make links between ideas of love, commitment and promises in religious and non-religious ceremonies; and give good reasons why they think ceremonies of commitment are or are not valuable today.</a:t>
            </a:r>
            <a:endParaRPr sz="800">
              <a:solidFill>
                <a:schemeClr val="dk1"/>
              </a:solidFill>
              <a:latin typeface="Nunito"/>
              <a:ea typeface="Nunito"/>
              <a:cs typeface="Nunito"/>
              <a:sym typeface="Nunito"/>
            </a:endParaRPr>
          </a:p>
        </p:txBody>
      </p:sp>
      <p:sp>
        <p:nvSpPr>
          <p:cNvPr id="280" name="Google Shape;280;p27"/>
          <p:cNvSpPr txBox="1"/>
          <p:nvPr/>
        </p:nvSpPr>
        <p:spPr>
          <a:xfrm>
            <a:off x="1053352"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(2021-2026)</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rPr lang="en" sz="1300">
                <a:solidFill>
                  <a:srgbClr val="674EA7"/>
                </a:solidFill>
                <a:latin typeface="Nunito"/>
                <a:ea typeface="Nunito"/>
                <a:cs typeface="Nunito"/>
                <a:sym typeface="Nunito"/>
              </a:rPr>
              <a:t>(L2.1) What do Christians learn from the Creation story?</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900">
                <a:solidFill>
                  <a:schemeClr val="dk1"/>
                </a:solidFill>
                <a:latin typeface="Nunito"/>
                <a:ea typeface="Nunito"/>
                <a:cs typeface="Nunito"/>
                <a:sym typeface="Nunito"/>
              </a:rPr>
              <a:t>Our children: place the concepts of God and Creation on a timeline of the Bible’s ‘big story’; make clear links between Genesis 1 and what Christians believe about God and Creation; recognise that the story of ‘the Fall’ in Genesis 3 gives an explanation of why things go wrong in the world; describe what Christians do because they believe God is Creator (e.g. follow God, wonder at how amazing God’s creation is; care for the Earth – some specific ways); describe how and why Christians might pray to God, say sorry and ask for forgiveness; and ask questions and suggest answers about what might be important in the Creation story for Christians and for non- Christians living today.</a:t>
            </a:r>
            <a:endParaRPr sz="10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t/>
            </a:r>
            <a:endParaRPr b="1" sz="1300">
              <a:solidFill>
                <a:schemeClr val="dk1"/>
              </a:solidFill>
              <a:latin typeface="Nunito"/>
              <a:ea typeface="Nunito"/>
              <a:cs typeface="Nunito"/>
              <a:sym typeface="Nunito"/>
            </a:endParaRPr>
          </a:p>
        </p:txBody>
      </p:sp>
      <p:sp>
        <p:nvSpPr>
          <p:cNvPr id="281" name="Google Shape;281;p27"/>
          <p:cNvSpPr txBox="1"/>
          <p:nvPr/>
        </p:nvSpPr>
        <p:spPr>
          <a:xfrm>
            <a:off x="1053330" y="2962802"/>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(L2.8) What does it mean to be Hindu</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in Britain today?</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sz="2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rPr lang="en" sz="800">
                <a:solidFill>
                  <a:schemeClr val="dk1"/>
                </a:solidFill>
                <a:latin typeface="Nunito"/>
                <a:ea typeface="Nunito"/>
                <a:cs typeface="Nunito"/>
                <a:sym typeface="Nunito"/>
              </a:rPr>
              <a:t>Our children: describe how Hindus show their faith within their families in Britain today (e.g. home </a:t>
            </a:r>
            <a:r>
              <a:rPr i="1" lang="en" sz="800">
                <a:solidFill>
                  <a:schemeClr val="dk1"/>
                </a:solidFill>
                <a:latin typeface="Nunito"/>
                <a:ea typeface="Nunito"/>
                <a:cs typeface="Nunito"/>
                <a:sym typeface="Nunito"/>
              </a:rPr>
              <a:t>puja</a:t>
            </a:r>
            <a:r>
              <a:rPr lang="en" sz="800">
                <a:solidFill>
                  <a:schemeClr val="dk1"/>
                </a:solidFill>
                <a:latin typeface="Nunito"/>
                <a:ea typeface="Nunito"/>
                <a:cs typeface="Nunito"/>
                <a:sym typeface="Nunito"/>
              </a:rPr>
              <a:t>); describe how Hindus show their faith within their faith communities in Britain today (e.g. </a:t>
            </a:r>
            <a:r>
              <a:rPr i="1" lang="en" sz="800">
                <a:solidFill>
                  <a:schemeClr val="dk1"/>
                </a:solidFill>
                <a:latin typeface="Nunito"/>
                <a:ea typeface="Nunito"/>
                <a:cs typeface="Nunito"/>
                <a:sym typeface="Nunito"/>
              </a:rPr>
              <a:t>arti</a:t>
            </a:r>
            <a:r>
              <a:rPr lang="en" sz="800">
                <a:solidFill>
                  <a:schemeClr val="dk1"/>
                </a:solidFill>
                <a:latin typeface="Nunito"/>
                <a:ea typeface="Nunito"/>
                <a:cs typeface="Nunito"/>
                <a:sym typeface="Nunito"/>
              </a:rPr>
              <a:t> and </a:t>
            </a:r>
            <a:r>
              <a:rPr i="1" lang="en" sz="800">
                <a:solidFill>
                  <a:schemeClr val="dk1"/>
                </a:solidFill>
                <a:latin typeface="Nunito"/>
                <a:ea typeface="Nunito"/>
                <a:cs typeface="Nunito"/>
                <a:sym typeface="Nunito"/>
              </a:rPr>
              <a:t>bhajans</a:t>
            </a:r>
            <a:r>
              <a:rPr lang="en" sz="800">
                <a:solidFill>
                  <a:schemeClr val="dk1"/>
                </a:solidFill>
                <a:latin typeface="Nunito"/>
                <a:ea typeface="Nunito"/>
                <a:cs typeface="Nunito"/>
                <a:sym typeface="Nunito"/>
              </a:rPr>
              <a:t> at the </a:t>
            </a:r>
            <a:r>
              <a:rPr i="1" lang="en" sz="800">
                <a:solidFill>
                  <a:schemeClr val="dk1"/>
                </a:solidFill>
                <a:latin typeface="Nunito"/>
                <a:ea typeface="Nunito"/>
                <a:cs typeface="Nunito"/>
                <a:sym typeface="Nunito"/>
              </a:rPr>
              <a:t>mandir</a:t>
            </a:r>
            <a:r>
              <a:rPr lang="en" sz="800">
                <a:solidFill>
                  <a:schemeClr val="dk1"/>
                </a:solidFill>
                <a:latin typeface="Nunito"/>
                <a:ea typeface="Nunito"/>
                <a:cs typeface="Nunito"/>
                <a:sym typeface="Nunito"/>
              </a:rPr>
              <a:t>; in festivals such as Diwali); identify some different ways in which Hindus show their faith (e.g. between different communities in Britain, or between Britain and parts of India); identify the terms dharma, Sanatan Dharma and Hinduism and say what they mean; make links between Hindu practices and the idea that Hinduism is a whole ‘way of life’ (</a:t>
            </a:r>
            <a:r>
              <a:rPr i="1" lang="en" sz="800">
                <a:solidFill>
                  <a:schemeClr val="dk1"/>
                </a:solidFill>
                <a:latin typeface="Nunito"/>
                <a:ea typeface="Nunito"/>
                <a:cs typeface="Nunito"/>
                <a:sym typeface="Nunito"/>
              </a:rPr>
              <a:t>dharma</a:t>
            </a:r>
            <a:r>
              <a:rPr lang="en" sz="800">
                <a:solidFill>
                  <a:schemeClr val="dk1"/>
                </a:solidFill>
                <a:latin typeface="Nunito"/>
                <a:ea typeface="Nunito"/>
                <a:cs typeface="Nunito"/>
                <a:sym typeface="Nunito"/>
              </a:rPr>
              <a:t>); and raise questions and suggest answers about what is good about being a Hindu in Britain today, and whether taking part in family and community rituals is a good thing for individuals and society, giving good reasons for their ideas.</a:t>
            </a:r>
            <a:endParaRPr b="1" sz="1300">
              <a:latin typeface="Nunito"/>
              <a:ea typeface="Nunito"/>
              <a:cs typeface="Nunito"/>
              <a:sym typeface="Nunito"/>
            </a:endParaRPr>
          </a:p>
          <a:p>
            <a:pPr indent="0" lvl="0" marL="0" marR="0" rtl="0" algn="ctr">
              <a:lnSpc>
                <a:spcPct val="100000"/>
              </a:lnSpc>
              <a:spcBef>
                <a:spcPts val="0"/>
              </a:spcBef>
              <a:spcAft>
                <a:spcPts val="0"/>
              </a:spcAft>
              <a:buClr>
                <a:srgbClr val="000000"/>
              </a:buClr>
              <a:buSzPts val="1300"/>
              <a:buFont typeface="Arial"/>
              <a:buNone/>
            </a:pPr>
            <a:r>
              <a:t/>
            </a:r>
            <a:endParaRPr b="1" sz="300">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t/>
            </a:r>
            <a:endParaRPr b="0" sz="1000" u="none" cap="none" strike="noStrike">
              <a:solidFill>
                <a:srgbClr val="000000"/>
              </a:solidFill>
              <a:latin typeface="Nunito"/>
              <a:ea typeface="Nunito"/>
              <a:cs typeface="Nunito"/>
              <a:sym typeface="Nunito"/>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graphicFrame>
        <p:nvGraphicFramePr>
          <p:cNvPr id="286" name="Google Shape;286;p28"/>
          <p:cNvGraphicFramePr/>
          <p:nvPr/>
        </p:nvGraphicFramePr>
        <p:xfrm>
          <a:off x="437113" y="497188"/>
          <a:ext cx="3000000" cy="3000000"/>
        </p:xfrm>
        <a:graphic>
          <a:graphicData uri="http://schemas.openxmlformats.org/drawingml/2006/table">
            <a:tbl>
              <a:tblPr>
                <a:noFill/>
                <a:tableStyleId>{BFAE53DB-8F40-4FAD-8084-A396FF167160}</a:tableStyleId>
              </a:tblPr>
              <a:tblGrid>
                <a:gridCol w="958150"/>
                <a:gridCol w="3655800"/>
                <a:gridCol w="3655800"/>
              </a:tblGrid>
              <a:tr h="147150">
                <a:tc>
                  <a:txBody>
                    <a:bodyPr/>
                    <a:lstStyle/>
                    <a:p>
                      <a:pPr indent="0" lvl="0" marL="0" marR="0" rtl="0" algn="l">
                        <a:lnSpc>
                          <a:spcPct val="100000"/>
                        </a:lnSpc>
                        <a:spcBef>
                          <a:spcPts val="0"/>
                        </a:spcBef>
                        <a:spcAft>
                          <a:spcPts val="0"/>
                        </a:spcAft>
                        <a:buClr>
                          <a:srgbClr val="000000"/>
                        </a:buClr>
                        <a:buSzPts val="800"/>
                        <a:buFont typeface="Arial"/>
                        <a:buNone/>
                      </a:pPr>
                      <a:r>
                        <a:t/>
                      </a:r>
                      <a:endParaRPr sz="800" u="none" cap="none" strike="noStrike">
                        <a:latin typeface="Nunito"/>
                        <a:ea typeface="Nunito"/>
                        <a:cs typeface="Nunito"/>
                        <a:sym typeface="Nunito"/>
                      </a:endParaRPr>
                    </a:p>
                  </a:txBody>
                  <a:tcPr marT="36750" marB="36750" marR="15400" marL="15400">
                    <a:lnL cap="flat" cmpd="sng" w="7600">
                      <a:solidFill>
                        <a:srgbClr val="1155CC">
                          <a:alpha val="0"/>
                        </a:srgbClr>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1155CC">
                          <a:alpha val="0"/>
                        </a:srgbClr>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Year Three</a:t>
                      </a:r>
                      <a:endParaRPr b="1" sz="800" u="none" cap="none" strike="noStrike">
                        <a:solidFill>
                          <a:srgbClr val="FFFFFF"/>
                        </a:solidFill>
                        <a:latin typeface="Nunito"/>
                        <a:ea typeface="Nunito"/>
                        <a:cs typeface="Nunito"/>
                        <a:sym typeface="Nunito"/>
                      </a:endParaRPr>
                    </a:p>
                  </a:txBody>
                  <a:tcPr marT="36750" marB="36750" marR="15400"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0" lvl="0" marL="0" marR="0" rtl="0" algn="ctr">
                        <a:lnSpc>
                          <a:spcPct val="100000"/>
                        </a:lnSpc>
                        <a:spcBef>
                          <a:spcPts val="0"/>
                        </a:spcBef>
                        <a:spcAft>
                          <a:spcPts val="0"/>
                        </a:spcAft>
                        <a:buClr>
                          <a:srgbClr val="000000"/>
                        </a:buClr>
                        <a:buSzPts val="800"/>
                        <a:buFont typeface="Arial"/>
                        <a:buNone/>
                      </a:pPr>
                      <a:r>
                        <a:rPr b="1" lang="en" sz="800" u="none" cap="none" strike="noStrike">
                          <a:solidFill>
                            <a:srgbClr val="FFFFFF"/>
                          </a:solidFill>
                          <a:latin typeface="Nunito"/>
                          <a:ea typeface="Nunito"/>
                          <a:cs typeface="Nunito"/>
                          <a:sym typeface="Nunito"/>
                        </a:rPr>
                        <a:t>Year Four</a:t>
                      </a:r>
                      <a:endParaRPr b="1" sz="800" u="none" cap="none" strike="noStrike">
                        <a:solidFill>
                          <a:srgbClr val="FFFFFF"/>
                        </a:solidFill>
                        <a:latin typeface="Nunito"/>
                        <a:ea typeface="Nunito"/>
                        <a:cs typeface="Nunito"/>
                        <a:sym typeface="Nunito"/>
                      </a:endParaRPr>
                    </a:p>
                  </a:txBody>
                  <a:tcPr marT="36750" marB="36750" marR="15400"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r>
              <a:tr h="489100">
                <a:tc>
                  <a:txBody>
                    <a:bodyPr/>
                    <a:lstStyle/>
                    <a:p>
                      <a:pPr indent="0" lvl="0" marL="0" marR="0" rtl="0" algn="l">
                        <a:lnSpc>
                          <a:spcPct val="100000"/>
                        </a:lnSpc>
                        <a:spcBef>
                          <a:spcPts val="0"/>
                        </a:spcBef>
                        <a:spcAft>
                          <a:spcPts val="0"/>
                        </a:spcAft>
                        <a:buClr>
                          <a:schemeClr val="dk1"/>
                        </a:buClr>
                        <a:buSzPts val="700"/>
                        <a:buFont typeface="Arial"/>
                        <a:buNone/>
                      </a:pPr>
                      <a:r>
                        <a:rPr b="1" lang="en" sz="700" u="none" cap="none" strike="noStrike">
                          <a:solidFill>
                            <a:srgbClr val="FFFFFF"/>
                          </a:solidFill>
                          <a:latin typeface="Nunito"/>
                          <a:ea typeface="Nunito"/>
                          <a:cs typeface="Nunito"/>
                          <a:sym typeface="Nunito"/>
                        </a:rPr>
                        <a:t>Thinking about religion and belief</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t/>
                      </a:r>
                      <a:endParaRPr b="1" sz="700" u="none" cap="none" strike="noStrike">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links between beliefs, stories and practices.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Identify the impacts of beliefs and practices on people’s lives.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Identify similarities and differences between religions and beliefs.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Comment on connections between questions, beliefs, values and practices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Describe the impact of beliefs and practices on individuals, groups and communities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Describe similarities and differences within and between religions and beliefs.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8176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Enquiring, investigating and interpreting</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Investigate and connect features of religions and beliefs.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Ask significant questions about religions and beliefs.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Describe and suggest meanings for symbols and other forms of religious expression.</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Gather, select, and organise ideas about religion and belief.</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Suggest answers to some questions raised by the study of religions and beliefs.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Suggest meanings for a range of forms of religious expression, using appropriate vocabulary.</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Beliefs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teachings</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Describe some religious beliefs and teachings of religions studied, and their importance.</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Describe the key beliefs and teachings of the religions studied, connecting them accurately with other features of the religions making some comparisons between religions.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Practices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lifestyles</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Describe how some features of religions studied are used or exemplified in festivals and practices.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Show understanding of the ways of belonging to religions and what these involve.</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Expression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language</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links between religious symbols, language and stories and the beliefs or ideas that underlie them.</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Show, using technical terminology, how religious beliefs, ideas and feelings can be expressed in a variety of forms, giving meanings for some symbols, stories and language.</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Identity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experience</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Compare aspects of their own experiences and those of others, identifying what influences their lives.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Ask questions about the significant experiences of key figures from religions studied and suggest answers from own and others' experiences, including believers.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Meaning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purpose</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Compare their own and other people's ideas about questions that are difficult to answer.</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Ask questions about puzzling aspects of life and experiences and suggest answers, making reference to the teaching of religions studied.</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Values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commitments</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links between values and commitments, including religious ones, and their own attitudes or behaviour.</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Ask questions about matters of right and wrong and suggest answers that show understanding of moral and religious issues.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bl>
          </a:graphicData>
        </a:graphic>
      </p:graphicFrame>
      <p:pic>
        <p:nvPicPr>
          <p:cNvPr id="287" name="Google Shape;287;p28"/>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88" name="Google Shape;288;p28"/>
          <p:cNvSpPr txBox="1"/>
          <p:nvPr/>
        </p:nvSpPr>
        <p:spPr>
          <a:xfrm>
            <a:off x="787614" y="69584"/>
            <a:ext cx="4173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chemeClr val="dk1"/>
              </a:buClr>
              <a:buSzPts val="900"/>
              <a:buFont typeface="Arial"/>
              <a:buNone/>
            </a:pPr>
            <a:r>
              <a:rPr b="0" i="0" lang="en" sz="1000" u="none" cap="none" strike="noStrike">
                <a:solidFill>
                  <a:schemeClr val="dk1"/>
                </a:solidFill>
                <a:latin typeface="Nunito"/>
                <a:ea typeface="Nunito"/>
                <a:cs typeface="Nunito"/>
                <a:sym typeface="Nunito"/>
              </a:rPr>
              <a:t>Progression of Skills: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9"/>
          <p:cNvSpPr txBox="1"/>
          <p:nvPr/>
        </p:nvSpPr>
        <p:spPr>
          <a:xfrm>
            <a:off x="358551" y="1394562"/>
            <a:ext cx="8427000" cy="2354400"/>
          </a:xfrm>
          <a:prstGeom prst="rect">
            <a:avLst/>
          </a:prstGeom>
          <a:noFill/>
          <a:ln>
            <a:noFill/>
          </a:ln>
        </p:spPr>
        <p:txBody>
          <a:bodyPr anchorCtr="0" anchor="t" bIns="72850" lIns="72850" spcFirstLastPara="1" rIns="72850" wrap="square" tIns="72850">
            <a:noAutofit/>
          </a:bodyPr>
          <a:lstStyle/>
          <a:p>
            <a:pPr indent="0" lvl="0" marL="0" marR="0" rtl="0" algn="ctr">
              <a:lnSpc>
                <a:spcPct val="100000"/>
              </a:lnSpc>
              <a:spcBef>
                <a:spcPts val="0"/>
              </a:spcBef>
              <a:spcAft>
                <a:spcPts val="0"/>
              </a:spcAft>
              <a:buClr>
                <a:schemeClr val="dk1"/>
              </a:buClr>
              <a:buSzPts val="900"/>
              <a:buFont typeface="Arial"/>
              <a:buNone/>
            </a:pPr>
            <a:r>
              <a:rPr b="0" i="0" lang="en" sz="5700" u="none" cap="none" strike="noStrike">
                <a:solidFill>
                  <a:srgbClr val="674EA7"/>
                </a:solidFill>
                <a:latin typeface="Nunito"/>
                <a:ea typeface="Nunito"/>
                <a:cs typeface="Nunito"/>
                <a:sym typeface="Nunito"/>
              </a:rPr>
              <a:t>Faith &amp; Belief</a:t>
            </a:r>
            <a:endParaRPr b="0" i="0" sz="5700" u="none" cap="none" strike="noStrike">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rPr b="0" i="0" lang="en" sz="5700" u="none" cap="none" strike="noStrike">
                <a:solidFill>
                  <a:srgbClr val="660000"/>
                </a:solidFill>
                <a:latin typeface="Nunito"/>
                <a:ea typeface="Nunito"/>
                <a:cs typeface="Nunito"/>
                <a:sym typeface="Nunito"/>
              </a:rPr>
              <a:t>Upper Key Stage Two</a:t>
            </a:r>
            <a:endParaRPr b="0" i="0" sz="5700" u="none" cap="none" strike="noStrike">
              <a:solidFill>
                <a:srgbClr val="660000"/>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5700"/>
              <a:buFont typeface="Arial"/>
              <a:buNone/>
            </a:pPr>
            <a:r>
              <a:t/>
            </a:r>
            <a:endParaRPr b="0" i="0" sz="5700" u="none" cap="none" strike="noStrike">
              <a:solidFill>
                <a:srgbClr val="274E13"/>
              </a:solidFill>
              <a:latin typeface="Nunito"/>
              <a:ea typeface="Nunito"/>
              <a:cs typeface="Nunito"/>
              <a:sym typeface="Nunito"/>
            </a:endParaRPr>
          </a:p>
        </p:txBody>
      </p:sp>
      <p:pic>
        <p:nvPicPr>
          <p:cNvPr id="294" name="Google Shape;294;p29"/>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295" name="Google Shape;295;p29"/>
          <p:cNvSpPr txBox="1"/>
          <p:nvPr/>
        </p:nvSpPr>
        <p:spPr>
          <a:xfrm>
            <a:off x="787614" y="69584"/>
            <a:ext cx="41601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1C4587"/>
              </a:solidFill>
              <a:latin typeface="Nunito"/>
              <a:ea typeface="Nunito"/>
              <a:cs typeface="Nunito"/>
              <a:sym typeface="Nunito"/>
            </a:endParaRPr>
          </a:p>
        </p:txBody>
      </p:sp>
      <p:sp>
        <p:nvSpPr>
          <p:cNvPr id="296" name="Google Shape;296;p29"/>
          <p:cNvSpPr/>
          <p:nvPr/>
        </p:nvSpPr>
        <p:spPr>
          <a:xfrm>
            <a:off x="1956634" y="3165260"/>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297" name="Google Shape;297;p29"/>
          <p:cNvSpPr/>
          <p:nvPr/>
        </p:nvSpPr>
        <p:spPr>
          <a:xfrm>
            <a:off x="3404028" y="3165260"/>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298" name="Google Shape;298;p29"/>
          <p:cNvSpPr/>
          <p:nvPr/>
        </p:nvSpPr>
        <p:spPr>
          <a:xfrm>
            <a:off x="4851432" y="3165260"/>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299" name="Google Shape;299;p29"/>
          <p:cNvSpPr/>
          <p:nvPr/>
        </p:nvSpPr>
        <p:spPr>
          <a:xfrm>
            <a:off x="6283219" y="3165260"/>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Oak</a:t>
            </a:r>
            <a:endParaRPr b="1" i="0" sz="1100" u="none" cap="none" strike="noStrike">
              <a:solidFill>
                <a:srgbClr val="7F6000"/>
              </a:solidFill>
              <a:latin typeface="Arial"/>
              <a:ea typeface="Arial"/>
              <a:cs typeface="Arial"/>
              <a:sym typeface="Arial"/>
            </a:endParaRPr>
          </a:p>
        </p:txBody>
      </p:sp>
      <p:cxnSp>
        <p:nvCxnSpPr>
          <p:cNvPr id="300" name="Google Shape;300;p29"/>
          <p:cNvCxnSpPr>
            <a:stCxn id="296" idx="3"/>
            <a:endCxn id="297" idx="1"/>
          </p:cNvCxnSpPr>
          <p:nvPr/>
        </p:nvCxnSpPr>
        <p:spPr>
          <a:xfrm>
            <a:off x="2860834" y="3312110"/>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01" name="Google Shape;301;p29"/>
          <p:cNvCxnSpPr>
            <a:stCxn id="297" idx="3"/>
            <a:endCxn id="298" idx="1"/>
          </p:cNvCxnSpPr>
          <p:nvPr/>
        </p:nvCxnSpPr>
        <p:spPr>
          <a:xfrm>
            <a:off x="4308228" y="3312110"/>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02" name="Google Shape;302;p29"/>
          <p:cNvCxnSpPr>
            <a:stCxn id="298" idx="3"/>
            <a:endCxn id="299" idx="1"/>
          </p:cNvCxnSpPr>
          <p:nvPr/>
        </p:nvCxnSpPr>
        <p:spPr>
          <a:xfrm>
            <a:off x="5755632" y="3312110"/>
            <a:ext cx="527700" cy="0"/>
          </a:xfrm>
          <a:prstGeom prst="straightConnector1">
            <a:avLst/>
          </a:prstGeom>
          <a:noFill/>
          <a:ln cap="flat" cmpd="sng" w="30375">
            <a:solidFill>
              <a:srgbClr val="B7B7B7"/>
            </a:solidFill>
            <a:prstDash val="solid"/>
            <a:round/>
            <a:headEnd len="sm" w="sm" type="none"/>
            <a:tailEnd len="med" w="med" type="triangl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30"/>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UKS2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p:txBody>
      </p:sp>
      <p:sp>
        <p:nvSpPr>
          <p:cNvPr id="308" name="Google Shape;308;p30"/>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UKS2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One</a:t>
            </a:r>
            <a:endParaRPr b="1" i="0" sz="1100" u="none" cap="none" strike="noStrike">
              <a:solidFill>
                <a:srgbClr val="FFFFFF"/>
              </a:solidFill>
              <a:latin typeface="Nunito"/>
              <a:ea typeface="Nunito"/>
              <a:cs typeface="Nunito"/>
              <a:sym typeface="Nunito"/>
            </a:endParaRPr>
          </a:p>
        </p:txBody>
      </p:sp>
      <p:pic>
        <p:nvPicPr>
          <p:cNvPr id="309" name="Google Shape;309;p30"/>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310" name="Google Shape;310;p30"/>
          <p:cNvSpPr txBox="1"/>
          <p:nvPr/>
        </p:nvSpPr>
        <p:spPr>
          <a:xfrm>
            <a:off x="787614" y="69584"/>
            <a:ext cx="27627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1C4587"/>
              </a:solidFill>
              <a:latin typeface="Nunito"/>
              <a:ea typeface="Nunito"/>
              <a:cs typeface="Nunito"/>
              <a:sym typeface="Nunito"/>
            </a:endParaRPr>
          </a:p>
        </p:txBody>
      </p:sp>
      <p:sp>
        <p:nvSpPr>
          <p:cNvPr id="311" name="Google Shape;311;p30"/>
          <p:cNvSpPr/>
          <p:nvPr/>
        </p:nvSpPr>
        <p:spPr>
          <a:xfrm>
            <a:off x="37515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312" name="Google Shape;312;p30"/>
          <p:cNvSpPr/>
          <p:nvPr/>
        </p:nvSpPr>
        <p:spPr>
          <a:xfrm>
            <a:off x="5198982"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313" name="Google Shape;313;p30"/>
          <p:cNvSpPr/>
          <p:nvPr/>
        </p:nvSpPr>
        <p:spPr>
          <a:xfrm>
            <a:off x="6646387"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314" name="Google Shape;314;p30"/>
          <p:cNvSpPr/>
          <p:nvPr/>
        </p:nvSpPr>
        <p:spPr>
          <a:xfrm>
            <a:off x="8078173"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Oak</a:t>
            </a:r>
            <a:endParaRPr b="1" i="0" sz="1100" u="none" cap="none" strike="noStrike">
              <a:solidFill>
                <a:srgbClr val="7F6000"/>
              </a:solidFill>
              <a:latin typeface="Arial"/>
              <a:ea typeface="Arial"/>
              <a:cs typeface="Arial"/>
              <a:sym typeface="Arial"/>
            </a:endParaRPr>
          </a:p>
        </p:txBody>
      </p:sp>
      <p:cxnSp>
        <p:nvCxnSpPr>
          <p:cNvPr id="315" name="Google Shape;315;p30"/>
          <p:cNvCxnSpPr>
            <a:stCxn id="311" idx="3"/>
            <a:endCxn id="312" idx="1"/>
          </p:cNvCxnSpPr>
          <p:nvPr/>
        </p:nvCxnSpPr>
        <p:spPr>
          <a:xfrm>
            <a:off x="46557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16" name="Google Shape;316;p30"/>
          <p:cNvCxnSpPr>
            <a:stCxn id="312" idx="3"/>
            <a:endCxn id="313" idx="1"/>
          </p:cNvCxnSpPr>
          <p:nvPr/>
        </p:nvCxnSpPr>
        <p:spPr>
          <a:xfrm>
            <a:off x="6103182"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17" name="Google Shape;317;p30"/>
          <p:cNvCxnSpPr>
            <a:stCxn id="313" idx="3"/>
            <a:endCxn id="314" idx="1"/>
          </p:cNvCxnSpPr>
          <p:nvPr/>
        </p:nvCxnSpPr>
        <p:spPr>
          <a:xfrm>
            <a:off x="7550587"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318" name="Google Shape;318;p30"/>
          <p:cNvSpPr txBox="1"/>
          <p:nvPr/>
        </p:nvSpPr>
        <p:spPr>
          <a:xfrm>
            <a:off x="5082534"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200">
                <a:solidFill>
                  <a:schemeClr val="dk1"/>
                </a:solidFill>
                <a:latin typeface="Nunito"/>
                <a:ea typeface="Nunito"/>
                <a:cs typeface="Nunito"/>
                <a:sym typeface="Nunito"/>
              </a:rPr>
              <a:t>Leicestershire Agreed Syllabus (2026-2031)</a:t>
            </a:r>
            <a:endParaRPr b="1" sz="1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(U2.3) Why do Christians believe Jesus was</a:t>
            </a:r>
            <a:endParaRPr sz="1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the Messiah?</a:t>
            </a:r>
            <a:endParaRPr sz="1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800">
                <a:solidFill>
                  <a:schemeClr val="dk1"/>
                </a:solidFill>
                <a:latin typeface="Nunito"/>
                <a:ea typeface="Nunito"/>
                <a:cs typeface="Nunito"/>
                <a:sym typeface="Nunito"/>
              </a:rPr>
              <a:t>Our children: explain the place of Incarnation and Messiah within the ‘big story’ of the Bible; identify Gospel and prophecy texts, using technical terms; explain connections between biblical texts, Incarnation and Messiah, using theological terms; show how Christians put their beliefs about Jesus’ Incarnation into practice in different ways in celebrating Christmas; comment on how the idea that Jesus is the Messiah makes sense in the wider story of the Bible; and weigh up how far the idea of Jesus as the ‘Messiah’ – a Saviour from God – is important in the world today and, if it is true, what difference that might make in people’s lives, giving good reasons for their answers.</a:t>
            </a:r>
            <a:endParaRPr b="1" sz="900">
              <a:solidFill>
                <a:schemeClr val="dk1"/>
              </a:solidFill>
              <a:latin typeface="Nunito"/>
              <a:ea typeface="Nunito"/>
              <a:cs typeface="Nunito"/>
              <a:sym typeface="Nunito"/>
            </a:endParaRPr>
          </a:p>
        </p:txBody>
      </p:sp>
      <p:sp>
        <p:nvSpPr>
          <p:cNvPr id="319" name="Google Shape;319;p30"/>
          <p:cNvSpPr txBox="1"/>
          <p:nvPr/>
        </p:nvSpPr>
        <p:spPr>
          <a:xfrm>
            <a:off x="1044169"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200">
                <a:solidFill>
                  <a:schemeClr val="dk1"/>
                </a:solidFill>
                <a:latin typeface="Nunito"/>
                <a:ea typeface="Nunito"/>
                <a:cs typeface="Nunito"/>
                <a:sym typeface="Nunito"/>
              </a:rPr>
              <a:t>Leicestershire Agreed Syllabus (2026-2031)</a:t>
            </a:r>
            <a:endParaRPr b="1" sz="1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(U2.1) What does it mean if Christians believe God is holy and loving?</a:t>
            </a:r>
            <a:endParaRPr sz="1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2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900" u="none" cap="none" strike="noStrike">
                <a:solidFill>
                  <a:srgbClr val="000000"/>
                </a:solidFill>
                <a:latin typeface="Nunito"/>
                <a:ea typeface="Nunito"/>
                <a:cs typeface="Nunito"/>
                <a:sym typeface="Nunito"/>
              </a:rPr>
              <a:t>Our children</a:t>
            </a:r>
            <a:r>
              <a:rPr lang="en" sz="900">
                <a:latin typeface="Nunito"/>
                <a:ea typeface="Nunito"/>
                <a:cs typeface="Nunito"/>
                <a:sym typeface="Nunito"/>
              </a:rPr>
              <a:t>: identify some different types of biblical texts, using technical terms accurately; explain connections between biblical texts and Christian ideas of God, using theological terms; make clear connections between Bible texts studied and what Christians believe about God; for example, through how cathedrals are designed; show how Christians put their beliefs into practice in worship; and weigh up how biblical ideas and teachings about God as holy and loving might make a difference in the world today, developing insights of their own.</a:t>
            </a:r>
            <a:endParaRPr b="0" sz="900" u="none" cap="none" strike="noStrike">
              <a:solidFill>
                <a:srgbClr val="000000"/>
              </a:solidFill>
              <a:latin typeface="Nunito"/>
              <a:ea typeface="Nunito"/>
              <a:cs typeface="Nunito"/>
              <a:sym typeface="Nunito"/>
            </a:endParaRPr>
          </a:p>
        </p:txBody>
      </p:sp>
      <p:sp>
        <p:nvSpPr>
          <p:cNvPr id="320" name="Google Shape;320;p30"/>
          <p:cNvSpPr txBox="1"/>
          <p:nvPr/>
        </p:nvSpPr>
        <p:spPr>
          <a:xfrm>
            <a:off x="5082534" y="769068"/>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200">
                <a:solidFill>
                  <a:schemeClr val="dk1"/>
                </a:solidFill>
                <a:latin typeface="Nunito"/>
                <a:ea typeface="Nunito"/>
                <a:cs typeface="Nunito"/>
                <a:sym typeface="Nunito"/>
              </a:rPr>
              <a:t>Leicestershire Agreed Syllabus (2026-2031)</a:t>
            </a:r>
            <a:endParaRPr b="1" sz="1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1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(U2.8) What does it mean to be a Muslim in Britain today?</a:t>
            </a:r>
            <a:endParaRPr sz="1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1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700" u="none" cap="none" strike="noStrike">
                <a:solidFill>
                  <a:srgbClr val="000000"/>
                </a:solidFill>
                <a:latin typeface="Nunito"/>
                <a:ea typeface="Nunito"/>
                <a:cs typeface="Nunito"/>
                <a:sym typeface="Nunito"/>
              </a:rPr>
              <a:t>Our children</a:t>
            </a:r>
            <a:r>
              <a:rPr lang="en" sz="700">
                <a:latin typeface="Nunito"/>
                <a:ea typeface="Nunito"/>
                <a:cs typeface="Nunito"/>
                <a:sym typeface="Nunito"/>
              </a:rPr>
              <a:t>: identify and explain Muslim beliefs about God, the Prophet and the Holy Qur’an (e.g. </a:t>
            </a:r>
            <a:r>
              <a:rPr i="1" lang="en" sz="700">
                <a:latin typeface="Nunito"/>
                <a:ea typeface="Nunito"/>
                <a:cs typeface="Nunito"/>
                <a:sym typeface="Nunito"/>
              </a:rPr>
              <a:t>Tawhid</a:t>
            </a:r>
            <a:r>
              <a:rPr lang="en" sz="700">
                <a:latin typeface="Nunito"/>
                <a:ea typeface="Nunito"/>
                <a:cs typeface="Nunito"/>
                <a:sym typeface="Nunito"/>
              </a:rPr>
              <a:t>; Muhammad as the Messenger, Qur’an as the message); describe ways in which Muslim sources of authority guide Muslim living (e.g. Qur’an guidance on Five Pillars; </a:t>
            </a:r>
            <a:r>
              <a:rPr i="1" lang="en" sz="700">
                <a:latin typeface="Nunito"/>
                <a:ea typeface="Nunito"/>
                <a:cs typeface="Nunito"/>
                <a:sym typeface="Nunito"/>
              </a:rPr>
              <a:t>Hajj</a:t>
            </a:r>
            <a:r>
              <a:rPr lang="en" sz="700">
                <a:latin typeface="Nunito"/>
                <a:ea typeface="Nunito"/>
                <a:cs typeface="Nunito"/>
                <a:sym typeface="Nunito"/>
              </a:rPr>
              <a:t> practices follow example of the Prophet); make clear connections between Muslim beliefs and </a:t>
            </a:r>
            <a:r>
              <a:rPr i="1" lang="en" sz="700">
                <a:latin typeface="Nunito"/>
                <a:ea typeface="Nunito"/>
                <a:cs typeface="Nunito"/>
                <a:sym typeface="Nunito"/>
              </a:rPr>
              <a:t>ibadah</a:t>
            </a:r>
            <a:r>
              <a:rPr lang="en" sz="700">
                <a:latin typeface="Nunito"/>
                <a:ea typeface="Nunito"/>
                <a:cs typeface="Nunito"/>
                <a:sym typeface="Nunito"/>
              </a:rPr>
              <a:t> (e.g. Five Pillars, festivals, mosques, art); give evidence and examples to show how Muslims put their beliefs into practice in different ways; make connections between Muslim beliefs studied and Muslim ways of living in Leicestershire today; consider and weigh up the value of e.g. submission, obedience, generosity, self-control and worship in the lives of Muslims today and articulate responses on how far they are valuable to people who are not Muslims; and reflect on and articulate what it is like to be a Muslim in Britain today, giving good reasons for their views.</a:t>
            </a:r>
            <a:endParaRPr b="0" sz="700" u="none" cap="none" strike="noStrike">
              <a:solidFill>
                <a:srgbClr val="000000"/>
              </a:solidFill>
              <a:latin typeface="Nunito"/>
              <a:ea typeface="Nunito"/>
              <a:cs typeface="Nunito"/>
              <a:sym typeface="Nunito"/>
            </a:endParaRPr>
          </a:p>
        </p:txBody>
      </p:sp>
      <p:sp>
        <p:nvSpPr>
          <p:cNvPr id="321" name="Google Shape;321;p30"/>
          <p:cNvSpPr txBox="1"/>
          <p:nvPr/>
        </p:nvSpPr>
        <p:spPr>
          <a:xfrm>
            <a:off x="1061274"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200">
                <a:solidFill>
                  <a:schemeClr val="dk1"/>
                </a:solidFill>
                <a:latin typeface="Nunito"/>
                <a:ea typeface="Nunito"/>
                <a:cs typeface="Nunito"/>
                <a:sym typeface="Nunito"/>
              </a:rPr>
              <a:t>Leicestershire Agreed Syllabus (2026-2031)</a:t>
            </a:r>
            <a:endParaRPr b="1" sz="1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(U2.4) Christians and how to live:</a:t>
            </a:r>
            <a:endParaRPr sz="1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200">
                <a:solidFill>
                  <a:srgbClr val="674EA7"/>
                </a:solidFill>
                <a:latin typeface="Nunito"/>
                <a:ea typeface="Nunito"/>
                <a:cs typeface="Nunito"/>
                <a:sym typeface="Nunito"/>
              </a:rPr>
              <a:t>‘What would Jesus do?’</a:t>
            </a:r>
            <a:endParaRPr sz="12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2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800" u="none" cap="none" strike="noStrike">
                <a:solidFill>
                  <a:srgbClr val="000000"/>
                </a:solidFill>
                <a:latin typeface="Nunito"/>
                <a:ea typeface="Nunito"/>
                <a:cs typeface="Nunito"/>
                <a:sym typeface="Nunito"/>
              </a:rPr>
              <a:t>Our children</a:t>
            </a:r>
            <a:r>
              <a:rPr lang="en" sz="800">
                <a:latin typeface="Nunito"/>
                <a:ea typeface="Nunito"/>
                <a:cs typeface="Nunito"/>
                <a:sym typeface="Nunito"/>
              </a:rPr>
              <a:t>: identify features of Gospel texts (for example, teachings, parable, narrative); taking account of the context, suggest meanings of Gospel texts studied, and compare their own ideas with ways in which Christians interpret biblical texts; make clear connections between Gospel texts, Jesus’ ‘good news’, and how Christians live in the Christian community and in their individual lives; make connections between Christian teachings (e.g. about peace, forgiveness, healing) and the issues, problems and opportunities in the world today, including their own lives; and articulate their own responses to the issues studied, recognising different points of view.</a:t>
            </a:r>
            <a:endParaRPr b="0" sz="800" u="none" cap="none" strike="noStrike">
              <a:solidFill>
                <a:srgbClr val="000000"/>
              </a:solidFill>
              <a:latin typeface="Nunito"/>
              <a:ea typeface="Nunito"/>
              <a:cs typeface="Nunito"/>
              <a:sym typeface="Nuni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1"/>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UKS2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sp>
        <p:nvSpPr>
          <p:cNvPr id="327" name="Google Shape;327;p31"/>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UKS2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Two</a:t>
            </a:r>
            <a:endParaRPr b="1" i="0" sz="1100" u="none" cap="none" strike="noStrike">
              <a:solidFill>
                <a:srgbClr val="FFFFFF"/>
              </a:solidFill>
              <a:latin typeface="Nunito"/>
              <a:ea typeface="Nunito"/>
              <a:cs typeface="Nunito"/>
              <a:sym typeface="Nunito"/>
            </a:endParaRPr>
          </a:p>
        </p:txBody>
      </p:sp>
      <p:pic>
        <p:nvPicPr>
          <p:cNvPr id="328" name="Google Shape;328;p31"/>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329" name="Google Shape;329;p31"/>
          <p:cNvSpPr txBox="1"/>
          <p:nvPr/>
        </p:nvSpPr>
        <p:spPr>
          <a:xfrm>
            <a:off x="787614" y="69584"/>
            <a:ext cx="27627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1C4587"/>
              </a:solidFill>
              <a:latin typeface="Nunito"/>
              <a:ea typeface="Nunito"/>
              <a:cs typeface="Nunito"/>
              <a:sym typeface="Nunito"/>
            </a:endParaRPr>
          </a:p>
        </p:txBody>
      </p:sp>
      <p:sp>
        <p:nvSpPr>
          <p:cNvPr id="330" name="Google Shape;330;p31"/>
          <p:cNvSpPr/>
          <p:nvPr/>
        </p:nvSpPr>
        <p:spPr>
          <a:xfrm>
            <a:off x="37515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331" name="Google Shape;331;p31"/>
          <p:cNvSpPr/>
          <p:nvPr/>
        </p:nvSpPr>
        <p:spPr>
          <a:xfrm>
            <a:off x="5198982"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332" name="Google Shape;332;p31"/>
          <p:cNvSpPr/>
          <p:nvPr/>
        </p:nvSpPr>
        <p:spPr>
          <a:xfrm>
            <a:off x="6646387"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333" name="Google Shape;333;p31"/>
          <p:cNvSpPr/>
          <p:nvPr/>
        </p:nvSpPr>
        <p:spPr>
          <a:xfrm>
            <a:off x="8078173"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Oak</a:t>
            </a:r>
            <a:endParaRPr b="1" i="0" sz="1100" u="none" cap="none" strike="noStrike">
              <a:solidFill>
                <a:srgbClr val="7F6000"/>
              </a:solidFill>
              <a:latin typeface="Arial"/>
              <a:ea typeface="Arial"/>
              <a:cs typeface="Arial"/>
              <a:sym typeface="Arial"/>
            </a:endParaRPr>
          </a:p>
        </p:txBody>
      </p:sp>
      <p:cxnSp>
        <p:nvCxnSpPr>
          <p:cNvPr id="334" name="Google Shape;334;p31"/>
          <p:cNvCxnSpPr>
            <a:stCxn id="330" idx="3"/>
            <a:endCxn id="331" idx="1"/>
          </p:cNvCxnSpPr>
          <p:nvPr/>
        </p:nvCxnSpPr>
        <p:spPr>
          <a:xfrm>
            <a:off x="46557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35" name="Google Shape;335;p31"/>
          <p:cNvCxnSpPr>
            <a:stCxn id="331" idx="3"/>
            <a:endCxn id="332" idx="1"/>
          </p:cNvCxnSpPr>
          <p:nvPr/>
        </p:nvCxnSpPr>
        <p:spPr>
          <a:xfrm>
            <a:off x="6103182"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36" name="Google Shape;336;p31"/>
          <p:cNvCxnSpPr>
            <a:stCxn id="332" idx="3"/>
            <a:endCxn id="333" idx="1"/>
          </p:cNvCxnSpPr>
          <p:nvPr/>
        </p:nvCxnSpPr>
        <p:spPr>
          <a:xfrm>
            <a:off x="7550587"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337" name="Google Shape;337;p31"/>
          <p:cNvSpPr txBox="1"/>
          <p:nvPr/>
        </p:nvSpPr>
        <p:spPr>
          <a:xfrm>
            <a:off x="1044169"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(U2.9) Why is the Torah so important to</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Jewish people?</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800">
                <a:solidFill>
                  <a:schemeClr val="dk1"/>
                </a:solidFill>
                <a:latin typeface="Nunito"/>
                <a:ea typeface="Nunito"/>
                <a:cs typeface="Nunito"/>
                <a:sym typeface="Nunito"/>
              </a:rPr>
              <a:t>Our children: identify and explain Jewish beliefs about God; give examples of some texts that say what God is like and explain how Jewish people interpret them; make clear connections between Jewish beliefs about the Torah and how they use and treat it; make clear connections between Jewish commandments and how Jews live (e.g. in relation to kosher laws); give evidence and examples to show how Jewish people put their beliefs into practice in different ways (e.g. some differences between Orthodox and Progressive Jewish practice); make connections between Jewish beliefs studied and explain how and why they are important to Jewish people today; and consider and weigh up the value of e.g. tradition, ritual, community, study and worship in the lives of Jews today, and articulate responses on how far they are valuable to people who are not Jewish.</a:t>
            </a:r>
            <a:endParaRPr sz="800">
              <a:solidFill>
                <a:schemeClr val="dk1"/>
              </a:solidFill>
              <a:latin typeface="Nunito"/>
              <a:ea typeface="Nunito"/>
              <a:cs typeface="Nunito"/>
              <a:sym typeface="Nunito"/>
            </a:endParaRPr>
          </a:p>
        </p:txBody>
      </p:sp>
      <p:sp>
        <p:nvSpPr>
          <p:cNvPr id="338" name="Google Shape;338;p31"/>
          <p:cNvSpPr txBox="1"/>
          <p:nvPr/>
        </p:nvSpPr>
        <p:spPr>
          <a:xfrm>
            <a:off x="5082534"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(U2.5) What do Christians believe Jesus did to ‘save’ people? </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t/>
            </a:r>
            <a:endParaRPr b="1" sz="1100">
              <a:solidFill>
                <a:schemeClr val="dk1"/>
              </a:solidFill>
              <a:latin typeface="Nunito"/>
              <a:ea typeface="Nunito"/>
              <a:cs typeface="Nunito"/>
              <a:sym typeface="Nunito"/>
            </a:endParaRPr>
          </a:p>
        </p:txBody>
      </p:sp>
      <p:sp>
        <p:nvSpPr>
          <p:cNvPr id="339" name="Google Shape;339;p31"/>
          <p:cNvSpPr txBox="1"/>
          <p:nvPr/>
        </p:nvSpPr>
        <p:spPr>
          <a:xfrm>
            <a:off x="1044169"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(U2.7) Why do Hindus want to be good?</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800" u="none" cap="none" strike="noStrike">
                <a:solidFill>
                  <a:srgbClr val="000000"/>
                </a:solidFill>
                <a:latin typeface="Nunito"/>
                <a:ea typeface="Nunito"/>
                <a:cs typeface="Nunito"/>
                <a:sym typeface="Nunito"/>
              </a:rPr>
              <a:t>Our children</a:t>
            </a:r>
            <a:r>
              <a:rPr lang="en" sz="800">
                <a:latin typeface="Nunito"/>
                <a:ea typeface="Nunito"/>
                <a:cs typeface="Nunito"/>
                <a:sym typeface="Nunito"/>
              </a:rPr>
              <a:t>: identify and explain Hindu beliefs, e.g. </a:t>
            </a:r>
            <a:r>
              <a:rPr i="1" lang="en" sz="800">
                <a:latin typeface="Nunito"/>
                <a:ea typeface="Nunito"/>
                <a:cs typeface="Nunito"/>
                <a:sym typeface="Nunito"/>
              </a:rPr>
              <a:t>dharma, karma, samsara, moksha</a:t>
            </a:r>
            <a:r>
              <a:rPr lang="en" sz="800">
                <a:latin typeface="Nunito"/>
                <a:ea typeface="Nunito"/>
                <a:cs typeface="Nunito"/>
                <a:sym typeface="Nunito"/>
              </a:rPr>
              <a:t>, using technical terms accurately; give meanings for the story of the man in the well and explain how it relates to Hindu beliefs about </a:t>
            </a:r>
            <a:r>
              <a:rPr i="1" lang="en" sz="800">
                <a:latin typeface="Nunito"/>
                <a:ea typeface="Nunito"/>
                <a:cs typeface="Nunito"/>
                <a:sym typeface="Nunito"/>
              </a:rPr>
              <a:t>samsara, moksha</a:t>
            </a:r>
            <a:r>
              <a:rPr lang="en" sz="800">
                <a:latin typeface="Nunito"/>
                <a:ea typeface="Nunito"/>
                <a:cs typeface="Nunito"/>
                <a:sym typeface="Nunito"/>
              </a:rPr>
              <a:t>, etc.; make clear connections between Hindu beliefs about </a:t>
            </a:r>
            <a:r>
              <a:rPr i="1" lang="en" sz="800">
                <a:latin typeface="Nunito"/>
                <a:ea typeface="Nunito"/>
                <a:cs typeface="Nunito"/>
                <a:sym typeface="Nunito"/>
              </a:rPr>
              <a:t>dharma, karma, samsara and moksha </a:t>
            </a:r>
            <a:r>
              <a:rPr lang="en" sz="800">
                <a:latin typeface="Nunito"/>
                <a:ea typeface="Nunito"/>
                <a:cs typeface="Nunito"/>
                <a:sym typeface="Nunito"/>
              </a:rPr>
              <a:t>and ways in which Hindus live; connect the four Hindu aims of life and the four stages of life with beliefs about </a:t>
            </a:r>
            <a:r>
              <a:rPr i="1" lang="en" sz="800">
                <a:latin typeface="Nunito"/>
                <a:ea typeface="Nunito"/>
                <a:cs typeface="Nunito"/>
                <a:sym typeface="Nunito"/>
              </a:rPr>
              <a:t>dharma, karma, moksha</a:t>
            </a:r>
            <a:r>
              <a:rPr lang="en" sz="800">
                <a:latin typeface="Nunito"/>
                <a:ea typeface="Nunito"/>
                <a:cs typeface="Nunito"/>
                <a:sym typeface="Nunito"/>
              </a:rPr>
              <a:t>, etc.; give evidence and examples to show how Hindus put their beliefs into practice in different ways; make connections between Hindu beliefs studied (e.g. </a:t>
            </a:r>
            <a:r>
              <a:rPr i="1" lang="en" sz="800">
                <a:latin typeface="Nunito"/>
                <a:ea typeface="Nunito"/>
                <a:cs typeface="Nunito"/>
                <a:sym typeface="Nunito"/>
              </a:rPr>
              <a:t>karma</a:t>
            </a:r>
            <a:r>
              <a:rPr lang="en" sz="800">
                <a:latin typeface="Nunito"/>
                <a:ea typeface="Nunito"/>
                <a:cs typeface="Nunito"/>
                <a:sym typeface="Nunito"/>
              </a:rPr>
              <a:t> and </a:t>
            </a:r>
            <a:r>
              <a:rPr i="1" lang="en" sz="800">
                <a:latin typeface="Nunito"/>
                <a:ea typeface="Nunito"/>
                <a:cs typeface="Nunito"/>
                <a:sym typeface="Nunito"/>
              </a:rPr>
              <a:t>dharma</a:t>
            </a:r>
            <a:r>
              <a:rPr lang="en" sz="800">
                <a:latin typeface="Nunito"/>
                <a:ea typeface="Nunito"/>
                <a:cs typeface="Nunito"/>
                <a:sym typeface="Nunito"/>
              </a:rPr>
              <a:t>), and explain how and why they are important to Hindus; and reflect on and articulate what impact belief in </a:t>
            </a:r>
            <a:r>
              <a:rPr i="1" lang="en" sz="800">
                <a:latin typeface="Nunito"/>
                <a:ea typeface="Nunito"/>
                <a:cs typeface="Nunito"/>
                <a:sym typeface="Nunito"/>
              </a:rPr>
              <a:t>karma</a:t>
            </a:r>
            <a:r>
              <a:rPr lang="en" sz="800">
                <a:latin typeface="Nunito"/>
                <a:ea typeface="Nunito"/>
                <a:cs typeface="Nunito"/>
                <a:sym typeface="Nunito"/>
              </a:rPr>
              <a:t> and </a:t>
            </a:r>
            <a:r>
              <a:rPr i="1" lang="en" sz="800">
                <a:latin typeface="Nunito"/>
                <a:ea typeface="Nunito"/>
                <a:cs typeface="Nunito"/>
                <a:sym typeface="Nunito"/>
              </a:rPr>
              <a:t>dharma</a:t>
            </a:r>
            <a:r>
              <a:rPr lang="en" sz="800">
                <a:latin typeface="Nunito"/>
                <a:ea typeface="Nunito"/>
                <a:cs typeface="Nunito"/>
                <a:sym typeface="Nunito"/>
              </a:rPr>
              <a:t> might have on individuals and the world, recognising different points of view.</a:t>
            </a:r>
            <a:endParaRPr b="0" sz="800" u="none" cap="none" strike="noStrike">
              <a:solidFill>
                <a:srgbClr val="000000"/>
              </a:solidFill>
              <a:latin typeface="Nunito"/>
              <a:ea typeface="Nunito"/>
              <a:cs typeface="Nunito"/>
              <a:sym typeface="Nunito"/>
            </a:endParaRPr>
          </a:p>
        </p:txBody>
      </p:sp>
      <p:sp>
        <p:nvSpPr>
          <p:cNvPr id="340" name="Google Shape;340;p31"/>
          <p:cNvSpPr txBox="1"/>
          <p:nvPr/>
        </p:nvSpPr>
        <p:spPr>
          <a:xfrm>
            <a:off x="5048282"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(U2.2) Creation and science:</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conflicting or complementary?</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900" u="none" cap="none" strike="noStrike">
                <a:solidFill>
                  <a:srgbClr val="000000"/>
                </a:solidFill>
                <a:latin typeface="Nunito"/>
                <a:ea typeface="Nunito"/>
                <a:cs typeface="Nunito"/>
                <a:sym typeface="Nunito"/>
              </a:rPr>
              <a:t>Our children</a:t>
            </a:r>
            <a:r>
              <a:rPr lang="en" sz="900">
                <a:latin typeface="Nunito"/>
                <a:ea typeface="Nunito"/>
                <a:cs typeface="Nunito"/>
                <a:sym typeface="Nunito"/>
              </a:rPr>
              <a:t>: identify what type of text some Christians say Genesis 1 is, and its purpose; taking account of the context, suggest what Genesis 1 might mean, and compare their ideas with ways in which Christians interpret it, showing awareness of different interpretations; make clear connections between Genesis 1 and Christian belief about God as Creator; show understanding of why many Christians find science and faith go together; identify key ideas arising from their study of Genesis 1 and comment on how far these are helpful or inspiring, justifying their responses; and weigh up how far the Genesis 1 creation narrative is in conflict, or is complementary, with a scientific account, giving good reasons for their views.</a:t>
            </a:r>
            <a:endParaRPr b="0" sz="900" u="none" cap="none" strike="noStrike">
              <a:solidFill>
                <a:srgbClr val="000000"/>
              </a:solidFill>
              <a:latin typeface="Nunito"/>
              <a:ea typeface="Nunito"/>
              <a:cs typeface="Nunito"/>
              <a:sym typeface="Nunit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32"/>
          <p:cNvSpPr txBox="1"/>
          <p:nvPr/>
        </p:nvSpPr>
        <p:spPr>
          <a:xfrm>
            <a:off x="161658" y="2886126"/>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UKS2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B</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sp>
        <p:nvSpPr>
          <p:cNvPr id="346" name="Google Shape;346;p32"/>
          <p:cNvSpPr txBox="1"/>
          <p:nvPr/>
        </p:nvSpPr>
        <p:spPr>
          <a:xfrm>
            <a:off x="161690" y="769059"/>
            <a:ext cx="778200" cy="1969800"/>
          </a:xfrm>
          <a:prstGeom prst="rect">
            <a:avLst/>
          </a:prstGeom>
          <a:solidFill>
            <a:srgbClr val="674EA7"/>
          </a:solidFill>
          <a:ln cap="flat" cmpd="sng" w="7600">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FFFFFF"/>
                </a:solidFill>
                <a:latin typeface="Nunito"/>
                <a:ea typeface="Nunito"/>
                <a:cs typeface="Nunito"/>
                <a:sym typeface="Nunito"/>
              </a:rPr>
              <a:t>UKS2</a:t>
            </a:r>
            <a:endParaRPr b="1" i="0" sz="16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_____</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Cycle A</a:t>
            </a:r>
            <a:endParaRPr b="1" i="0" sz="1100" u="none" cap="none" strike="noStrike">
              <a:solidFill>
                <a:srgbClr val="FFFFFF"/>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FFFFFF"/>
                </a:solidFill>
                <a:latin typeface="Nunito"/>
                <a:ea typeface="Nunito"/>
                <a:cs typeface="Nunito"/>
                <a:sym typeface="Nunito"/>
              </a:rPr>
              <a:t>Block </a:t>
            </a:r>
            <a:r>
              <a:rPr b="1" lang="en" sz="1100">
                <a:solidFill>
                  <a:srgbClr val="FFFFFF"/>
                </a:solidFill>
                <a:latin typeface="Nunito"/>
                <a:ea typeface="Nunito"/>
                <a:cs typeface="Nunito"/>
                <a:sym typeface="Nunito"/>
              </a:rPr>
              <a:t>Three</a:t>
            </a:r>
            <a:endParaRPr b="1" i="0" sz="1100" u="none" cap="none" strike="noStrike">
              <a:solidFill>
                <a:srgbClr val="FFFFFF"/>
              </a:solidFill>
              <a:latin typeface="Nunito"/>
              <a:ea typeface="Nunito"/>
              <a:cs typeface="Nunito"/>
              <a:sym typeface="Nunito"/>
            </a:endParaRPr>
          </a:p>
        </p:txBody>
      </p:sp>
      <p:pic>
        <p:nvPicPr>
          <p:cNvPr id="347" name="Google Shape;347;p32"/>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348" name="Google Shape;348;p32"/>
          <p:cNvSpPr txBox="1"/>
          <p:nvPr/>
        </p:nvSpPr>
        <p:spPr>
          <a:xfrm>
            <a:off x="787614" y="69584"/>
            <a:ext cx="27627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Nunito"/>
                <a:ea typeface="Nunito"/>
                <a:cs typeface="Nunito"/>
                <a:sym typeface="Nunito"/>
              </a:rPr>
              <a:t>Progression of Knowledge:</a:t>
            </a:r>
            <a:endParaRPr sz="1000">
              <a:latin typeface="Nunito"/>
              <a:ea typeface="Nunito"/>
              <a:cs typeface="Nunito"/>
              <a:sym typeface="Nunito"/>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1C4587"/>
              </a:solidFill>
              <a:latin typeface="Nunito"/>
              <a:ea typeface="Nunito"/>
              <a:cs typeface="Nunito"/>
              <a:sym typeface="Nunito"/>
            </a:endParaRPr>
          </a:p>
        </p:txBody>
      </p:sp>
      <p:sp>
        <p:nvSpPr>
          <p:cNvPr id="349" name="Google Shape;349;p32"/>
          <p:cNvSpPr/>
          <p:nvPr/>
        </p:nvSpPr>
        <p:spPr>
          <a:xfrm>
            <a:off x="3751589"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Beech</a:t>
            </a:r>
            <a:endParaRPr b="0" i="0" sz="1100" u="none" cap="none" strike="noStrike">
              <a:solidFill>
                <a:srgbClr val="B7B7B7"/>
              </a:solidFill>
              <a:latin typeface="Arial"/>
              <a:ea typeface="Arial"/>
              <a:cs typeface="Arial"/>
              <a:sym typeface="Arial"/>
            </a:endParaRPr>
          </a:p>
        </p:txBody>
      </p:sp>
      <p:sp>
        <p:nvSpPr>
          <p:cNvPr id="350" name="Google Shape;350;p32"/>
          <p:cNvSpPr/>
          <p:nvPr/>
        </p:nvSpPr>
        <p:spPr>
          <a:xfrm>
            <a:off x="5198982"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Willow</a:t>
            </a:r>
            <a:endParaRPr b="0" i="0" sz="1100" u="none" cap="none" strike="noStrike">
              <a:solidFill>
                <a:srgbClr val="B7B7B7"/>
              </a:solidFill>
              <a:latin typeface="Arial"/>
              <a:ea typeface="Arial"/>
              <a:cs typeface="Arial"/>
              <a:sym typeface="Arial"/>
            </a:endParaRPr>
          </a:p>
        </p:txBody>
      </p:sp>
      <p:sp>
        <p:nvSpPr>
          <p:cNvPr id="351" name="Google Shape;351;p32"/>
          <p:cNvSpPr/>
          <p:nvPr/>
        </p:nvSpPr>
        <p:spPr>
          <a:xfrm>
            <a:off x="6646387" y="136531"/>
            <a:ext cx="904200" cy="293700"/>
          </a:xfrm>
          <a:prstGeom prst="roundRect">
            <a:avLst>
              <a:gd fmla="val 16667" name="adj"/>
            </a:avLst>
          </a:prstGeom>
          <a:solidFill>
            <a:srgbClr val="FFFFFF"/>
          </a:solidFill>
          <a:ln cap="flat" cmpd="sng" w="30375">
            <a:solidFill>
              <a:srgbClr val="B7B7B7"/>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B7B7B7"/>
                </a:solidFill>
                <a:latin typeface="Arial"/>
                <a:ea typeface="Arial"/>
                <a:cs typeface="Arial"/>
                <a:sym typeface="Arial"/>
              </a:rPr>
              <a:t>Maple</a:t>
            </a:r>
            <a:endParaRPr b="0" i="0" sz="1100" u="none" cap="none" strike="noStrike">
              <a:solidFill>
                <a:srgbClr val="B7B7B7"/>
              </a:solidFill>
              <a:latin typeface="Arial"/>
              <a:ea typeface="Arial"/>
              <a:cs typeface="Arial"/>
              <a:sym typeface="Arial"/>
            </a:endParaRPr>
          </a:p>
        </p:txBody>
      </p:sp>
      <p:sp>
        <p:nvSpPr>
          <p:cNvPr id="352" name="Google Shape;352;p32"/>
          <p:cNvSpPr/>
          <p:nvPr/>
        </p:nvSpPr>
        <p:spPr>
          <a:xfrm>
            <a:off x="8078173" y="136531"/>
            <a:ext cx="904200" cy="293700"/>
          </a:xfrm>
          <a:prstGeom prst="roundRect">
            <a:avLst>
              <a:gd fmla="val 16667" name="adj"/>
            </a:avLst>
          </a:prstGeom>
          <a:solidFill>
            <a:srgbClr val="FFFFFF"/>
          </a:solidFill>
          <a:ln cap="flat" cmpd="sng" w="30375">
            <a:solidFill>
              <a:srgbClr val="7F6000"/>
            </a:solidFill>
            <a:prstDash val="solid"/>
            <a:round/>
            <a:headEnd len="sm" w="sm" type="none"/>
            <a:tailEnd len="sm" w="sm" type="none"/>
          </a:ln>
        </p:spPr>
        <p:txBody>
          <a:bodyPr anchorCtr="0" anchor="ctr" bIns="72850" lIns="72850" spcFirstLastPara="1" rIns="72850" wrap="square" tIns="7285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rgbClr val="7F6000"/>
                </a:solidFill>
                <a:latin typeface="Arial"/>
                <a:ea typeface="Arial"/>
                <a:cs typeface="Arial"/>
                <a:sym typeface="Arial"/>
              </a:rPr>
              <a:t>Oak</a:t>
            </a:r>
            <a:endParaRPr b="1" i="0" sz="1100" u="none" cap="none" strike="noStrike">
              <a:solidFill>
                <a:srgbClr val="7F6000"/>
              </a:solidFill>
              <a:latin typeface="Arial"/>
              <a:ea typeface="Arial"/>
              <a:cs typeface="Arial"/>
              <a:sym typeface="Arial"/>
            </a:endParaRPr>
          </a:p>
        </p:txBody>
      </p:sp>
      <p:cxnSp>
        <p:nvCxnSpPr>
          <p:cNvPr id="353" name="Google Shape;353;p32"/>
          <p:cNvCxnSpPr>
            <a:stCxn id="349" idx="3"/>
            <a:endCxn id="350" idx="1"/>
          </p:cNvCxnSpPr>
          <p:nvPr/>
        </p:nvCxnSpPr>
        <p:spPr>
          <a:xfrm>
            <a:off x="4655789"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54" name="Google Shape;354;p32"/>
          <p:cNvCxnSpPr>
            <a:stCxn id="350" idx="3"/>
            <a:endCxn id="351" idx="1"/>
          </p:cNvCxnSpPr>
          <p:nvPr/>
        </p:nvCxnSpPr>
        <p:spPr>
          <a:xfrm>
            <a:off x="6103182" y="283381"/>
            <a:ext cx="543300" cy="0"/>
          </a:xfrm>
          <a:prstGeom prst="straightConnector1">
            <a:avLst/>
          </a:prstGeom>
          <a:noFill/>
          <a:ln cap="flat" cmpd="sng" w="30375">
            <a:solidFill>
              <a:srgbClr val="B7B7B7"/>
            </a:solidFill>
            <a:prstDash val="solid"/>
            <a:round/>
            <a:headEnd len="sm" w="sm" type="none"/>
            <a:tailEnd len="med" w="med" type="triangle"/>
          </a:ln>
        </p:spPr>
      </p:cxnSp>
      <p:cxnSp>
        <p:nvCxnSpPr>
          <p:cNvPr id="355" name="Google Shape;355;p32"/>
          <p:cNvCxnSpPr>
            <a:stCxn id="351" idx="3"/>
            <a:endCxn id="352" idx="1"/>
          </p:cNvCxnSpPr>
          <p:nvPr/>
        </p:nvCxnSpPr>
        <p:spPr>
          <a:xfrm>
            <a:off x="7550587" y="283381"/>
            <a:ext cx="527700" cy="0"/>
          </a:xfrm>
          <a:prstGeom prst="straightConnector1">
            <a:avLst/>
          </a:prstGeom>
          <a:noFill/>
          <a:ln cap="flat" cmpd="sng" w="30375">
            <a:solidFill>
              <a:srgbClr val="B7B7B7"/>
            </a:solidFill>
            <a:prstDash val="solid"/>
            <a:round/>
            <a:headEnd len="sm" w="sm" type="none"/>
            <a:tailEnd len="med" w="med" type="triangle"/>
          </a:ln>
        </p:spPr>
      </p:cxnSp>
      <p:sp>
        <p:nvSpPr>
          <p:cNvPr id="356" name="Google Shape;356;p32"/>
          <p:cNvSpPr txBox="1"/>
          <p:nvPr/>
        </p:nvSpPr>
        <p:spPr>
          <a:xfrm>
            <a:off x="5082534"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(U2.10) What matters most to</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Humanists and Christians?</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800">
                <a:solidFill>
                  <a:schemeClr val="dk1"/>
                </a:solidFill>
                <a:latin typeface="Nunito"/>
                <a:ea typeface="Nunito"/>
                <a:cs typeface="Nunito"/>
                <a:sym typeface="Nunito"/>
              </a:rPr>
              <a:t>Our children: identify and explain beliefs about why people are good and bad (e.g. Christian and Humanist); make links with sources of authority that tell people how to be good (e.g. Christian ideas of ‘being made in the image of God’ but ‘fallen’, and Humanists saying people can be ‘good without God’); make clear connections between Christian and Humanist ideas about being good and how people live; suggest reasons why it might be helpful to follow a moral code and why it might be difficult, offering different points of view; raise important questions and suggest answers about how and why people should be good; and make connections between the values studied and their own lives, and their importance in the world today, giving good reasons for their views.</a:t>
            </a:r>
            <a:endParaRPr b="1" sz="800">
              <a:solidFill>
                <a:schemeClr val="dk1"/>
              </a:solidFill>
              <a:latin typeface="Nunito"/>
              <a:ea typeface="Nunito"/>
              <a:cs typeface="Nunito"/>
              <a:sym typeface="Nunito"/>
            </a:endParaRPr>
          </a:p>
        </p:txBody>
      </p:sp>
      <p:sp>
        <p:nvSpPr>
          <p:cNvPr id="357" name="Google Shape;357;p32"/>
          <p:cNvSpPr txBox="1"/>
          <p:nvPr/>
        </p:nvSpPr>
        <p:spPr>
          <a:xfrm>
            <a:off x="5082534"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2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(U2.11) What does it mean to be a Humanist in Britain today?</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200">
              <a:solidFill>
                <a:srgbClr val="674EA7"/>
              </a:solidFill>
              <a:latin typeface="Nunito"/>
              <a:ea typeface="Nunito"/>
              <a:cs typeface="Nunito"/>
              <a:sym typeface="Nunito"/>
            </a:endParaRPr>
          </a:p>
          <a:p>
            <a:pPr indent="0" lvl="0" marL="0" marR="0" rtl="0" algn="ctr">
              <a:lnSpc>
                <a:spcPct val="100000"/>
              </a:lnSpc>
              <a:spcBef>
                <a:spcPts val="0"/>
              </a:spcBef>
              <a:spcAft>
                <a:spcPts val="0"/>
              </a:spcAft>
              <a:buClr>
                <a:srgbClr val="000000"/>
              </a:buClr>
              <a:buSzPts val="1000"/>
              <a:buFont typeface="Arial"/>
              <a:buNone/>
            </a:pPr>
            <a:r>
              <a:rPr b="0" lang="en" sz="800" u="none" cap="none" strike="noStrike">
                <a:solidFill>
                  <a:srgbClr val="000000"/>
                </a:solidFill>
                <a:latin typeface="Nunito"/>
                <a:ea typeface="Nunito"/>
                <a:cs typeface="Nunito"/>
                <a:sym typeface="Nunito"/>
              </a:rPr>
              <a:t>Our children</a:t>
            </a:r>
            <a:r>
              <a:rPr lang="en" sz="800">
                <a:latin typeface="Nunito"/>
                <a:ea typeface="Nunito"/>
                <a:cs typeface="Nunito"/>
                <a:sym typeface="Nunito"/>
              </a:rPr>
              <a:t>: define the terms ‘theist’, ‘atheist’ and ‘agnostic’ and give examples of statements that reflect these beliefs; identify and explain what religious and non-religious people believe about God, saying where they get their ideas from; give examples of reasons why people do or do not believe in God; make clear connections between what people believe about God and the impact of this belief on how they live; Give evidence and examples to show how Christians sometimes disagree about what God is like (e.g. some differences in interpreting Genesis); reflect on and articulate some ways in which believing in God is valuable in the lives of believers, and ways it can be challenging; consider and weigh up different views on theism, agnosticism and atheism, expressing insights of their own about why people believe in God or not; and make connections between belief and behaviour in their own lives, in the light of their learning.</a:t>
            </a:r>
            <a:endParaRPr b="0" sz="800" u="none" cap="none" strike="noStrike">
              <a:solidFill>
                <a:srgbClr val="000000"/>
              </a:solidFill>
              <a:latin typeface="Nunito"/>
              <a:ea typeface="Nunito"/>
              <a:cs typeface="Nunito"/>
              <a:sym typeface="Nunito"/>
            </a:endParaRPr>
          </a:p>
        </p:txBody>
      </p:sp>
      <p:sp>
        <p:nvSpPr>
          <p:cNvPr id="358" name="Google Shape;358;p32"/>
          <p:cNvSpPr txBox="1"/>
          <p:nvPr/>
        </p:nvSpPr>
        <p:spPr>
          <a:xfrm>
            <a:off x="1061273" y="2886126"/>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(2026-2031)</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(U2.6) For Christians, what kind of king is Jesus?</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rPr lang="en" sz="900">
                <a:solidFill>
                  <a:schemeClr val="dk1"/>
                </a:solidFill>
                <a:latin typeface="Nunito"/>
                <a:ea typeface="Nunito"/>
                <a:cs typeface="Nunito"/>
                <a:sym typeface="Nunito"/>
              </a:rPr>
              <a:t>Our children: explain connections between biblical texts and the concept of the kingdom of God; consider different possible meanings for the biblical texts studied, showing awareness of different interpretations; make clear connections between belief in the kingdom of God and how Christians put their beliefs into practice; show how Christians put their beliefs into practice in different ways; relate the Christian ‘kingdom of God’ model (i.e. loving others, serving the needy) to issues, problems and opportunities in the world today; and articulate their own responses to the idea of the importance of love and service in the world today.</a:t>
            </a:r>
            <a:endParaRPr b="1" sz="1000">
              <a:solidFill>
                <a:schemeClr val="dk1"/>
              </a:solidFill>
              <a:latin typeface="Nunito"/>
              <a:ea typeface="Nunito"/>
              <a:cs typeface="Nunito"/>
              <a:sym typeface="Nunito"/>
            </a:endParaRPr>
          </a:p>
        </p:txBody>
      </p:sp>
      <p:sp>
        <p:nvSpPr>
          <p:cNvPr id="359" name="Google Shape;359;p32"/>
          <p:cNvSpPr txBox="1"/>
          <p:nvPr/>
        </p:nvSpPr>
        <p:spPr>
          <a:xfrm>
            <a:off x="1061295" y="769059"/>
            <a:ext cx="3899700" cy="1969800"/>
          </a:xfrm>
          <a:prstGeom prst="rect">
            <a:avLst/>
          </a:prstGeom>
          <a:solidFill>
            <a:srgbClr val="FFFFFF"/>
          </a:solidFill>
          <a:ln cap="flat" cmpd="sng" w="30375">
            <a:solidFill>
              <a:srgbClr val="674EA7"/>
            </a:solidFill>
            <a:prstDash val="solid"/>
            <a:round/>
            <a:headEnd len="sm" w="sm" type="none"/>
            <a:tailEnd len="sm" w="sm" type="none"/>
          </a:ln>
        </p:spPr>
        <p:txBody>
          <a:bodyPr anchorCtr="0" anchor="ctr" bIns="72850" lIns="72850" spcFirstLastPara="1" rIns="72850" wrap="square" tIns="72850">
            <a:noAutofit/>
          </a:bodyPr>
          <a:lstStyle/>
          <a:p>
            <a:pPr indent="0" lvl="0" marL="0" rtl="0" algn="ctr">
              <a:spcBef>
                <a:spcPts val="0"/>
              </a:spcBef>
              <a:spcAft>
                <a:spcPts val="0"/>
              </a:spcAft>
              <a:buClr>
                <a:schemeClr val="dk1"/>
              </a:buClr>
              <a:buSzPts val="1300"/>
              <a:buFont typeface="Arial"/>
              <a:buNone/>
            </a:pPr>
            <a:r>
              <a:rPr b="1" lang="en" sz="1300">
                <a:solidFill>
                  <a:schemeClr val="dk1"/>
                </a:solidFill>
                <a:latin typeface="Nunito"/>
                <a:ea typeface="Nunito"/>
                <a:cs typeface="Nunito"/>
                <a:sym typeface="Nunito"/>
              </a:rPr>
              <a:t>Leicestershire Agreed Syllabus (2021-2026)</a:t>
            </a:r>
            <a:endParaRPr b="1" sz="1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1300"/>
              <a:buFont typeface="Arial"/>
              <a:buNone/>
            </a:pPr>
            <a:r>
              <a:t/>
            </a:r>
            <a:endParaRPr b="1" sz="300">
              <a:solidFill>
                <a:schemeClr val="dk1"/>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rPr lang="en" sz="1300">
                <a:solidFill>
                  <a:srgbClr val="674EA7"/>
                </a:solidFill>
                <a:latin typeface="Nunito"/>
                <a:ea typeface="Nunito"/>
                <a:cs typeface="Nunito"/>
                <a:sym typeface="Nunito"/>
              </a:rPr>
              <a:t>(U2.12) How does faith help people when life gets hard? </a:t>
            </a:r>
            <a:endParaRPr sz="1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900"/>
              <a:buFont typeface="Arial"/>
              <a:buNone/>
            </a:pPr>
            <a:r>
              <a:t/>
            </a:r>
            <a:endParaRPr sz="300">
              <a:solidFill>
                <a:srgbClr val="674EA7"/>
              </a:solidFill>
              <a:latin typeface="Nunito"/>
              <a:ea typeface="Nunito"/>
              <a:cs typeface="Nunito"/>
              <a:sym typeface="Nunito"/>
            </a:endParaRPr>
          </a:p>
          <a:p>
            <a:pPr indent="0" lvl="0" marL="0" rtl="0" algn="ctr">
              <a:spcBef>
                <a:spcPts val="0"/>
              </a:spcBef>
              <a:spcAft>
                <a:spcPts val="0"/>
              </a:spcAft>
              <a:buClr>
                <a:schemeClr val="dk1"/>
              </a:buClr>
              <a:buSzPts val="1000"/>
              <a:buFont typeface="Arial"/>
              <a:buNone/>
            </a:pPr>
            <a:r>
              <a:t/>
            </a:r>
            <a:endParaRPr b="1" sz="1000">
              <a:solidFill>
                <a:schemeClr val="dk1"/>
              </a:solidFill>
              <a:latin typeface="Nunito"/>
              <a:ea typeface="Nunito"/>
              <a:cs typeface="Nunito"/>
              <a:sym typeface="Nuni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graphicFrame>
        <p:nvGraphicFramePr>
          <p:cNvPr id="364" name="Google Shape;364;p33"/>
          <p:cNvGraphicFramePr/>
          <p:nvPr/>
        </p:nvGraphicFramePr>
        <p:xfrm>
          <a:off x="437113" y="623564"/>
          <a:ext cx="3000000" cy="3000000"/>
        </p:xfrm>
        <a:graphic>
          <a:graphicData uri="http://schemas.openxmlformats.org/drawingml/2006/table">
            <a:tbl>
              <a:tblPr>
                <a:noFill/>
                <a:tableStyleId>{BFAE53DB-8F40-4FAD-8084-A396FF167160}</a:tableStyleId>
              </a:tblPr>
              <a:tblGrid>
                <a:gridCol w="958150"/>
                <a:gridCol w="3655800"/>
                <a:gridCol w="3655800"/>
              </a:tblGrid>
              <a:tr h="147150">
                <a:tc>
                  <a:txBody>
                    <a:bodyPr/>
                    <a:lstStyle/>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Nunito"/>
                        <a:ea typeface="Nunito"/>
                        <a:cs typeface="Nunito"/>
                        <a:sym typeface="Nunito"/>
                      </a:endParaRPr>
                    </a:p>
                  </a:txBody>
                  <a:tcPr marT="36750" marB="36750" marR="15400" marL="15400">
                    <a:lnL cap="flat" cmpd="sng" w="7600">
                      <a:solidFill>
                        <a:srgbClr val="1155CC">
                          <a:alpha val="0"/>
                        </a:srgbClr>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1155CC">
                          <a:alpha val="0"/>
                        </a:srgbClr>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Year Five</a:t>
                      </a:r>
                      <a:endParaRPr b="1" sz="700" u="none" cap="none" strike="noStrike">
                        <a:solidFill>
                          <a:srgbClr val="FFFFFF"/>
                        </a:solidFill>
                        <a:latin typeface="Nunito"/>
                        <a:ea typeface="Nunito"/>
                        <a:cs typeface="Nunito"/>
                        <a:sym typeface="Nunito"/>
                      </a:endParaRPr>
                    </a:p>
                  </a:txBody>
                  <a:tcPr marT="36750" marB="36750" marR="15400"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0" lvl="0" marL="0" marR="0" rtl="0" algn="ctr">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Year Six</a:t>
                      </a:r>
                      <a:endParaRPr b="1" sz="700" u="none" cap="none" strike="noStrike">
                        <a:solidFill>
                          <a:srgbClr val="FFFFFF"/>
                        </a:solidFill>
                        <a:latin typeface="Nunito"/>
                        <a:ea typeface="Nunito"/>
                        <a:cs typeface="Nunito"/>
                        <a:sym typeface="Nunito"/>
                      </a:endParaRPr>
                    </a:p>
                  </a:txBody>
                  <a:tcPr marT="36750" marB="36750" marR="15400"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r>
              <a:tr h="489100">
                <a:tc>
                  <a:txBody>
                    <a:bodyPr/>
                    <a:lstStyle/>
                    <a:p>
                      <a:pPr indent="0" lvl="0" marL="0" marR="0" rtl="0" algn="l">
                        <a:lnSpc>
                          <a:spcPct val="100000"/>
                        </a:lnSpc>
                        <a:spcBef>
                          <a:spcPts val="0"/>
                        </a:spcBef>
                        <a:spcAft>
                          <a:spcPts val="0"/>
                        </a:spcAft>
                        <a:buClr>
                          <a:schemeClr val="dk1"/>
                        </a:buClr>
                        <a:buSzPts val="700"/>
                        <a:buFont typeface="Arial"/>
                        <a:buNone/>
                      </a:pPr>
                      <a:r>
                        <a:rPr b="1" lang="en" sz="700" u="none" cap="none" strike="noStrike">
                          <a:solidFill>
                            <a:srgbClr val="FFFFFF"/>
                          </a:solidFill>
                          <a:latin typeface="Nunito"/>
                          <a:ea typeface="Nunito"/>
                          <a:cs typeface="Nunito"/>
                          <a:sym typeface="Nunito"/>
                        </a:rPr>
                        <a:t>Thinking about religion and belief</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t/>
                      </a:r>
                      <a:endParaRPr b="1" sz="700" u="none" cap="none" strike="noStrike">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connections between questions, beliefs, values and practices in different belief systems.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Recognise and explain the impact of beliefs and ultimate questions on individuals and communities.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how and why differences in belief are expressed.</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Use religious and philosophical terminology and concepts to explain religions, beliefs and value systems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some of the challenges offered by the variety of religions and beliefs in the contemporary world.</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the reasons for, and effects of, diversity within and between religions, beliefs and cultures.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8176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Enquiring, investigating and interpreting</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Suggest lines of enquiry to address questions raised by the study of religions and beliefs.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Suggest answers to questions raised by the study of religions and beliefs, using relevant sources and evidence.</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Recognise and explain diversity within religious expression, using appropriate concepts.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Identify the influences on, and distinguish between, different viewpoints within religions and beliefs.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Interpret religions and beliefs from different perspectives.</a:t>
                      </a:r>
                      <a:endParaRPr sz="700" u="none" cap="none" strike="noStrike">
                        <a:latin typeface="Nunito"/>
                        <a:ea typeface="Nunito"/>
                        <a:cs typeface="Nunito"/>
                        <a:sym typeface="Nunito"/>
                      </a:endParaRPr>
                    </a:p>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Interpret the significance and impact of different forms of religious and spiritual expression.</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Beliefs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teachings</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how some beliefs and teachings are shared by different religions and how they make a difference to the lives of individuals and communities.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comparisons between the key beliefs, teachings and practices of the Christian faith and other faiths studied, using a wide range of appropriate language and vocabulary.</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Practices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lifestyles</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how selected features of religious life and practice make a difference to the lives of individuals and communities.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in detail the significance of Christian practices, and those of other faiths studied, to the lives of individuals and communities.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Expression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language</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Explain how some forms of religious expression are used differently by individuals and communities.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Compare the different ways in which people of faith communities express their faith.</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Identity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experience</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informed responses to questions of identity and experience in the light of their learning.</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Discuss and express their views on some fundamental questions of identity, meaning, purpose and morality related to Christianity and other faiths.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Meaning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purpose</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informed responses to questions of meaning and purpose in the light of their learning.</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Express their views on some fundamental questions of identity, meaning, purpose and morality related to Christianity and other faiths.</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r h="312175">
                <a:tc>
                  <a:txBody>
                    <a:bodyPr/>
                    <a:lstStyle/>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Values and</a:t>
                      </a:r>
                      <a:endParaRPr b="1" sz="700" u="none" cap="none" strike="noStrike">
                        <a:solidFill>
                          <a:srgbClr val="FFFFFF"/>
                        </a:solidFill>
                        <a:latin typeface="Nunito"/>
                        <a:ea typeface="Nunito"/>
                        <a:cs typeface="Nunito"/>
                        <a:sym typeface="Nunito"/>
                      </a:endParaRPr>
                    </a:p>
                    <a:p>
                      <a:pPr indent="0" lvl="0" marL="0" marR="0" rtl="0" algn="l">
                        <a:lnSpc>
                          <a:spcPct val="100000"/>
                        </a:lnSpc>
                        <a:spcBef>
                          <a:spcPts val="0"/>
                        </a:spcBef>
                        <a:spcAft>
                          <a:spcPts val="0"/>
                        </a:spcAft>
                        <a:buClr>
                          <a:srgbClr val="000000"/>
                        </a:buClr>
                        <a:buSzPts val="700"/>
                        <a:buFont typeface="Arial"/>
                        <a:buNone/>
                      </a:pPr>
                      <a:r>
                        <a:rPr b="1" lang="en" sz="700" u="none" cap="none" strike="noStrike">
                          <a:solidFill>
                            <a:srgbClr val="FFFFFF"/>
                          </a:solidFill>
                          <a:latin typeface="Nunito"/>
                          <a:ea typeface="Nunito"/>
                          <a:cs typeface="Nunito"/>
                          <a:sym typeface="Nunito"/>
                        </a:rPr>
                        <a:t>commitments</a:t>
                      </a:r>
                      <a:endParaRPr b="1" sz="700" u="none" cap="none" strike="noStrike">
                        <a:solidFill>
                          <a:srgbClr val="FFFFFF"/>
                        </a:solidFill>
                        <a:latin typeface="Nunito"/>
                        <a:ea typeface="Nunito"/>
                        <a:cs typeface="Nunito"/>
                        <a:sym typeface="Nunito"/>
                      </a:endParaRPr>
                    </a:p>
                  </a:txBody>
                  <a:tcPr marT="61225" marB="61225" marR="46175" marL="46175">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solidFill>
                      <a:srgbClr val="674EA7"/>
                    </a:solidFill>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informed responses to people's values and commitments (including religious ones) in the light of their learning.</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c>
                  <a:txBody>
                    <a:bodyPr/>
                    <a:lstStyle/>
                    <a:p>
                      <a:pPr indent="-196850" lvl="0" marL="241300" marR="0" rtl="0" algn="l">
                        <a:lnSpc>
                          <a:spcPct val="100000"/>
                        </a:lnSpc>
                        <a:spcBef>
                          <a:spcPts val="0"/>
                        </a:spcBef>
                        <a:spcAft>
                          <a:spcPts val="0"/>
                        </a:spcAft>
                        <a:buClr>
                          <a:srgbClr val="000000"/>
                        </a:buClr>
                        <a:buSzPts val="700"/>
                        <a:buFont typeface="Nunito"/>
                        <a:buChar char="●"/>
                      </a:pPr>
                      <a:r>
                        <a:rPr lang="en" sz="700" u="none" cap="none" strike="noStrike">
                          <a:latin typeface="Nunito"/>
                          <a:ea typeface="Nunito"/>
                          <a:cs typeface="Nunito"/>
                          <a:sym typeface="Nunito"/>
                        </a:rPr>
                        <a:t>Make informed responses to people's values and commitments (including religious ones) in the light of their learning They will use different techniques to reflect deeply.</a:t>
                      </a:r>
                      <a:endParaRPr sz="700" u="none" cap="none" strike="noStrike">
                        <a:latin typeface="Nunito"/>
                        <a:ea typeface="Nunito"/>
                        <a:cs typeface="Nunito"/>
                        <a:sym typeface="Nunito"/>
                      </a:endParaRPr>
                    </a:p>
                  </a:txBody>
                  <a:tcPr marT="61225" marB="61225" marR="46175" marL="15400">
                    <a:lnL cap="flat" cmpd="sng" w="7600">
                      <a:solidFill>
                        <a:srgbClr val="674EA7"/>
                      </a:solidFill>
                      <a:prstDash val="solid"/>
                      <a:round/>
                      <a:headEnd len="sm" w="sm" type="none"/>
                      <a:tailEnd len="sm" w="sm" type="none"/>
                    </a:lnL>
                    <a:lnR cap="flat" cmpd="sng" w="7600">
                      <a:solidFill>
                        <a:srgbClr val="674EA7"/>
                      </a:solidFill>
                      <a:prstDash val="solid"/>
                      <a:round/>
                      <a:headEnd len="sm" w="sm" type="none"/>
                      <a:tailEnd len="sm" w="sm" type="none"/>
                    </a:lnR>
                    <a:lnT cap="flat" cmpd="sng" w="7600">
                      <a:solidFill>
                        <a:srgbClr val="674EA7"/>
                      </a:solidFill>
                      <a:prstDash val="solid"/>
                      <a:round/>
                      <a:headEnd len="sm" w="sm" type="none"/>
                      <a:tailEnd len="sm" w="sm" type="none"/>
                    </a:lnT>
                    <a:lnB cap="flat" cmpd="sng" w="7600">
                      <a:solidFill>
                        <a:srgbClr val="674EA7"/>
                      </a:solidFill>
                      <a:prstDash val="solid"/>
                      <a:round/>
                      <a:headEnd len="sm" w="sm" type="none"/>
                      <a:tailEnd len="sm" w="sm" type="none"/>
                    </a:lnB>
                  </a:tcPr>
                </a:tc>
              </a:tr>
            </a:tbl>
          </a:graphicData>
        </a:graphic>
      </p:graphicFrame>
      <p:pic>
        <p:nvPicPr>
          <p:cNvPr id="365" name="Google Shape;365;p33"/>
          <p:cNvPicPr preferRelativeResize="0"/>
          <p:nvPr/>
        </p:nvPicPr>
        <p:blipFill rotWithShape="1">
          <a:blip r:embed="rId3">
            <a:alphaModFix/>
          </a:blip>
          <a:srcRect b="0" l="0" r="0" t="0"/>
          <a:stretch/>
        </p:blipFill>
        <p:spPr>
          <a:xfrm>
            <a:off x="106731" y="122345"/>
            <a:ext cx="541666" cy="322076"/>
          </a:xfrm>
          <a:prstGeom prst="rect">
            <a:avLst/>
          </a:prstGeom>
          <a:noFill/>
          <a:ln>
            <a:noFill/>
          </a:ln>
        </p:spPr>
      </p:pic>
      <p:sp>
        <p:nvSpPr>
          <p:cNvPr id="366" name="Google Shape;366;p33"/>
          <p:cNvSpPr txBox="1"/>
          <p:nvPr/>
        </p:nvSpPr>
        <p:spPr>
          <a:xfrm>
            <a:off x="787614" y="69584"/>
            <a:ext cx="4173300" cy="427500"/>
          </a:xfrm>
          <a:prstGeom prst="rect">
            <a:avLst/>
          </a:prstGeom>
          <a:noFill/>
          <a:ln>
            <a:noFill/>
          </a:ln>
        </p:spPr>
        <p:txBody>
          <a:bodyPr anchorCtr="0" anchor="t" bIns="72850" lIns="72850" spcFirstLastPara="1" rIns="72850" wrap="square" tIns="72850">
            <a:noAutofit/>
          </a:bodyPr>
          <a:lstStyle/>
          <a:p>
            <a:pPr indent="0" lvl="0" marL="0" marR="0" rtl="0" algn="l">
              <a:lnSpc>
                <a:spcPct val="115000"/>
              </a:lnSpc>
              <a:spcBef>
                <a:spcPts val="0"/>
              </a:spcBef>
              <a:spcAft>
                <a:spcPts val="0"/>
              </a:spcAft>
              <a:buClr>
                <a:srgbClr val="000000"/>
              </a:buClr>
              <a:buSzPts val="1000"/>
              <a:buFont typeface="Arial"/>
              <a:buNone/>
            </a:pPr>
            <a:r>
              <a:rPr b="1" i="0" lang="en" sz="1000" u="none" cap="none" strike="noStrike">
                <a:solidFill>
                  <a:srgbClr val="000000"/>
                </a:solidFill>
                <a:latin typeface="Nunito"/>
                <a:ea typeface="Nunito"/>
                <a:cs typeface="Nunito"/>
                <a:sym typeface="Nunito"/>
              </a:rPr>
              <a:t>Two-Year Rolling Curriculum</a:t>
            </a:r>
            <a:endParaRPr b="1" i="0" sz="1000" u="none" cap="none" strike="noStrike">
              <a:solidFill>
                <a:srgbClr val="000000"/>
              </a:solidFill>
              <a:latin typeface="Nunito"/>
              <a:ea typeface="Nunito"/>
              <a:cs typeface="Nunito"/>
              <a:sym typeface="Nunito"/>
            </a:endParaRPr>
          </a:p>
          <a:p>
            <a:pPr indent="0" lvl="0" marL="0" marR="0" rtl="0" algn="l">
              <a:lnSpc>
                <a:spcPct val="100000"/>
              </a:lnSpc>
              <a:spcBef>
                <a:spcPts val="0"/>
              </a:spcBef>
              <a:spcAft>
                <a:spcPts val="0"/>
              </a:spcAft>
              <a:buClr>
                <a:schemeClr val="dk1"/>
              </a:buClr>
              <a:buSzPts val="900"/>
              <a:buFont typeface="Arial"/>
              <a:buNone/>
            </a:pPr>
            <a:r>
              <a:rPr b="0" i="0" lang="en" sz="1000" u="none" cap="none" strike="noStrike">
                <a:solidFill>
                  <a:schemeClr val="dk1"/>
                </a:solidFill>
                <a:latin typeface="Nunito"/>
                <a:ea typeface="Nunito"/>
                <a:cs typeface="Nunito"/>
                <a:sym typeface="Nunito"/>
              </a:rPr>
              <a:t>Progression of Skills: </a:t>
            </a:r>
            <a:r>
              <a:rPr b="1" i="0" lang="en" sz="1000" u="none" cap="none" strike="noStrike">
                <a:solidFill>
                  <a:srgbClr val="674EA7"/>
                </a:solidFill>
                <a:latin typeface="Nunito"/>
                <a:ea typeface="Nunito"/>
                <a:cs typeface="Nunito"/>
                <a:sym typeface="Nunito"/>
              </a:rPr>
              <a:t>Faith &amp; Belief</a:t>
            </a:r>
            <a:endParaRPr b="1" i="0" sz="1000" u="none" cap="none" strike="noStrike">
              <a:solidFill>
                <a:srgbClr val="674EA7"/>
              </a:solidFill>
              <a:latin typeface="Nunito"/>
              <a:ea typeface="Nunito"/>
              <a:cs typeface="Nunito"/>
              <a:sym typeface="Nunito"/>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